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258" r:id="rId5"/>
    <p:sldId id="408" r:id="rId6"/>
    <p:sldId id="409" r:id="rId7"/>
    <p:sldId id="324" r:id="rId8"/>
    <p:sldId id="326" r:id="rId9"/>
    <p:sldId id="345" r:id="rId10"/>
    <p:sldId id="327" r:id="rId11"/>
    <p:sldId id="328" r:id="rId12"/>
    <p:sldId id="275"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82724" autoAdjust="0"/>
  </p:normalViewPr>
  <p:slideViewPr>
    <p:cSldViewPr>
      <p:cViewPr>
        <p:scale>
          <a:sx n="50" d="100"/>
          <a:sy n="50" d="100"/>
        </p:scale>
        <p:origin x="-102" y="-858"/>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noise calculations for ADC systems.  </a:t>
            </a:r>
            <a:r>
              <a:rPr lang="en-US" dirty="0" smtClean="0"/>
              <a:t>Overall, this video will walk through how to predict the overall system</a:t>
            </a:r>
            <a:r>
              <a:rPr lang="en-US" baseline="0" dirty="0" smtClean="0"/>
              <a:t> noise for a data converter, amplifier, and reference.  We will use SPICE and data sheet specifications to do this analysis.  Finally, we will see how measured results match the predicted noise closely.</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section we will do a calculation</a:t>
            </a:r>
            <a:r>
              <a:rPr lang="en-US" baseline="0" dirty="0" smtClean="0"/>
              <a:t> to find the total noise for this signal chain.  In this example, the amplifier, data converter, and reference will all contribute some noise.  The data converter’s noise is defined by the signal to noise ratio, but the amplifier and reference noise are normally calculated or simulated in volts rms.  In order to combine the noise from all the components, we need to translate the ADC noise into volts rms.  The equation on the top is the general equation for SNR.  Solve this equation for ADC noise </a:t>
            </a:r>
            <a:r>
              <a:rPr lang="en-US" baseline="0" smtClean="0"/>
              <a:t>denoted as VnADC</a:t>
            </a:r>
            <a:r>
              <a:rPr lang="en-US" baseline="0" dirty="0" smtClean="0"/>
              <a:t>.  Then add all three noise components as the square root sum of the square.  Finally, it is useful to translate the total noise back to a signal to noise ratio as this will directly relate to our measured results.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2403668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One</a:t>
            </a:r>
            <a:r>
              <a:rPr lang="en-US" baseline="0" dirty="0" smtClean="0"/>
              <a:t> way to get the total integrated </a:t>
            </a:r>
            <a:r>
              <a:rPr lang="en-US" baseline="0" dirty="0" err="1" smtClean="0"/>
              <a:t>rms</a:t>
            </a:r>
            <a:r>
              <a:rPr lang="en-US" baseline="0" dirty="0" smtClean="0"/>
              <a:t> noise for a reference is to do a simulation.  To do this from TINA SPICE you first select noise analysis.  Enter a frequency range that allows the integrated noise to converge to a final value.  For most references, 1MHz or less should be sufficient.  The total noise is the integrated </a:t>
            </a:r>
            <a:r>
              <a:rPr lang="en-US" baseline="0" dirty="0" err="1" smtClean="0"/>
              <a:t>rms</a:t>
            </a:r>
            <a:r>
              <a:rPr lang="en-US" baseline="0" dirty="0" smtClean="0"/>
              <a:t> noise at the output of the reference.  In this case the integrated noise is about 6.31uV rms.  </a:t>
            </a:r>
            <a:r>
              <a:rPr lang="en-US" u="none" baseline="0" dirty="0" smtClean="0"/>
              <a:t>The “total integrated noise” in </a:t>
            </a:r>
            <a:r>
              <a:rPr lang="en-US" u="none" baseline="0" dirty="0" err="1" smtClean="0"/>
              <a:t>rms</a:t>
            </a:r>
            <a:r>
              <a:rPr lang="en-US" u="none" baseline="0" dirty="0" smtClean="0"/>
              <a:t> is read where the Total Noise plot flattens out at high frequency to a consistent value.  </a:t>
            </a:r>
            <a:r>
              <a:rPr lang="en-US" baseline="0" dirty="0" smtClean="0"/>
              <a:t>For this device the data sheet also provides a typical “total integrated noise” spec for a 22uF capacitor of 5uV </a:t>
            </a:r>
            <a:r>
              <a:rPr lang="en-US" baseline="0" dirty="0" err="1" smtClean="0"/>
              <a:t>rms</a:t>
            </a:r>
            <a:r>
              <a:rPr lang="en-US" baseline="0" dirty="0" smtClean="0"/>
              <a:t>, so the simulation and data sheet specification are reasonably close. </a:t>
            </a:r>
            <a:endParaRPr lang="en-US" u="sng"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2804232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noise for</a:t>
            </a:r>
            <a:r>
              <a:rPr lang="en-US" baseline="0" dirty="0" smtClean="0"/>
              <a:t> the amplifier configuration can also be simulated using TINA spice.  Before running the noise analysis, it is useful to test the dc operation of the amplifier.  In this case, the amplifier input is set to 0.1V so the output should be the gain times the input or 11*0.1V = 1.1V.  Doing a “DC Analysis&gt;calculate nodal voltages” confirms that the output is 1.1V and the circuit is functioning properly.  A common mistake here is to ground the input.  With 0V in, the amplifier’s output will try to drive to ground which is not a linear operating condition.  Noise simulations require linear operation to function properly</a:t>
            </a:r>
            <a:r>
              <a:rPr lang="en-US" u="none" baseline="0" dirty="0" smtClean="0"/>
              <a:t>. Note that to do a Noise Analysis an AC Source must be connected to the op amp circuit. The Vin source for this circuit needs to be an AC Voltage Source with a DC Value of 0.1V.</a:t>
            </a:r>
          </a:p>
          <a:p>
            <a:endParaRPr lang="en-US" baseline="0" dirty="0" smtClean="0"/>
          </a:p>
          <a:p>
            <a:r>
              <a:rPr lang="en-US" baseline="0" dirty="0" smtClean="0"/>
              <a:t>Once linear operation of the amplifier is confirmed, run “Analysis&gt;Noise Analysis”.  Enter a frequency range that will allow the noise to converge to a final value.  Normally this is about a decade beyond the bandwidth of the amplifier.  In this example the amplifier’s bandwidth is 20MHz so we try 100MHz for the maximum frequency.  You can see over at the right the spectral density and integrated noise curves.  Notice that the integrated noise converges at 128.78uV.  This is the total </a:t>
            </a:r>
            <a:r>
              <a:rPr lang="en-US" baseline="0" dirty="0" err="1" smtClean="0"/>
              <a:t>rms</a:t>
            </a:r>
            <a:r>
              <a:rPr lang="en-US" baseline="0" dirty="0" smtClean="0"/>
              <a:t> noise that we will use in the final noise calculation.  If you are not familiar with noise simulation, you can learn more about this in the TI Precision Labs Op-Amps videos.  A link is given at the bottom of the page for your reference.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352959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do the total noise calculation for the signal chain.  First we need to translate the ADC SNR specification to an </a:t>
            </a:r>
            <a:r>
              <a:rPr lang="en-US" baseline="0" dirty="0" err="1" smtClean="0"/>
              <a:t>rms</a:t>
            </a:r>
            <a:r>
              <a:rPr lang="en-US" baseline="0" dirty="0" smtClean="0"/>
              <a:t> noise voltage.  The equation given for the ADC noise require the full scale </a:t>
            </a:r>
            <a:r>
              <a:rPr lang="en-US" baseline="0" dirty="0" err="1" smtClean="0"/>
              <a:t>rms</a:t>
            </a:r>
            <a:r>
              <a:rPr lang="en-US" baseline="0" dirty="0" smtClean="0"/>
              <a:t> input voltage.  The full scale range is 5V for this converter.  The full scale range corresponds to the peak-to-peak input.  To convert this to </a:t>
            </a:r>
            <a:r>
              <a:rPr lang="en-US" baseline="0" dirty="0" err="1" smtClean="0"/>
              <a:t>rms</a:t>
            </a:r>
            <a:r>
              <a:rPr lang="en-US" baseline="0" dirty="0" smtClean="0"/>
              <a:t> we divide by two and multiply by 0.707.  For this example the </a:t>
            </a:r>
            <a:r>
              <a:rPr lang="en-US" baseline="0" dirty="0" err="1" smtClean="0"/>
              <a:t>rms</a:t>
            </a:r>
            <a:r>
              <a:rPr lang="en-US" baseline="0" dirty="0" smtClean="0"/>
              <a:t> input is calculate as 0.5*5V*.707 = 1.767V.  The data sheet typical SNR for this device is 93dB.  Applying all these factors to the noise equation yields a total noise of 39.6uV </a:t>
            </a:r>
            <a:r>
              <a:rPr lang="en-US" baseline="0" dirty="0" err="1" smtClean="0"/>
              <a:t>rms</a:t>
            </a:r>
            <a:r>
              <a:rPr lang="en-US" baseline="0" dirty="0" smtClean="0"/>
              <a:t> for this device.  Next we combine the ADC, amplifier, and reference noise using the square root sum of the squares.  In this example the total noise is 134uV rms.  Finally, if we use the calculated total noise in the SNR equation we can calculate a modified SNR for the example that includes the amplifier and reference noise.  In this example the modified SNR is 82.4dB.  Thus, the ADC SNR was degraded from 93dB to 82.4dB by the amplifier and reference noise.  Note that the reference noise was negligible in this case.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11634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“Analog Engineer’s Calculator” introduced in other TI Precision Labs videos has a tool that will automatically do the calculation from the previous slide.  First enter the amplifier </a:t>
            </a:r>
            <a:r>
              <a:rPr lang="en-US" baseline="0" dirty="0" err="1" smtClean="0"/>
              <a:t>rms</a:t>
            </a:r>
            <a:r>
              <a:rPr lang="en-US" baseline="0" dirty="0" smtClean="0"/>
              <a:t> noise, second enter the ADC data sheet information, and finally, press “ok” and the results are displayed to the right.  Notice that these numbers match the calculation in the previous slide.  The URL where you can download this calculator is at the bottom of the page.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4149081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measure the noise for the example from the previous slide.  One way to measure noise is to look at the histogram for a precision dc input signal.  Ideally, this histogram should have one code bin that corresponds to the input voltage.  In reality, however, most converters will have a Gaussian distribution of output codes that correspond to the output noise.  The standard deviation of this distribution is equal to the total </a:t>
            </a:r>
            <a:r>
              <a:rPr lang="en-US" baseline="0" dirty="0" err="1" smtClean="0"/>
              <a:t>rms</a:t>
            </a:r>
            <a:r>
              <a:rPr lang="en-US" baseline="0" dirty="0" smtClean="0"/>
              <a:t> noise.  In this measurement example the standard deviation, or sigma, for the distribution is 1.78 codes.  We can convert this to a noise voltage by multiplying the standard deviation by the </a:t>
            </a:r>
            <a:r>
              <a:rPr lang="en-US" baseline="0" smtClean="0"/>
              <a:t>LSB width</a:t>
            </a:r>
            <a:r>
              <a:rPr lang="en-US" baseline="0" dirty="0" smtClean="0"/>
              <a:t>.  In this example the noise is </a:t>
            </a:r>
            <a:r>
              <a:rPr lang="en-US" u="none" baseline="0" dirty="0" smtClean="0"/>
              <a:t>calculated</a:t>
            </a:r>
            <a:r>
              <a:rPr lang="en-US" baseline="0" dirty="0" smtClean="0"/>
              <a:t> to be 1.78*76.29uV which is equal to 136uV rms.  The measured noise of 136uV compares very well with the calculated 134uV from the previous slide.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710954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way to reduce noise is to optimize the signal chain by choosing low noise amplifiers and carefully selecting components to minimize noise.  However, once the signal chain is optimized your may want to further reduce the noise.  Averaging is another approach for reducing total noise.  This example shows real world measured noise from the previous example.  For a random uncorrelated Gaussian noise distribution, the total noise after averaging is the noise before averaging divided by the square root of the number of averages.  The example calculation here shows the effect of averaging by a factor of 10 on the previous example. The averaged noise is by taking the 1.8 codes of un-averaged noise and dividing by the square root of 10, which yields 0.57 codes of </a:t>
            </a:r>
            <a:r>
              <a:rPr lang="en-US" baseline="0" dirty="0" err="1" smtClean="0"/>
              <a:t>rms</a:t>
            </a:r>
            <a:r>
              <a:rPr lang="en-US" baseline="0" dirty="0" smtClean="0"/>
              <a:t> noise after averaging.  A 10 point rolling average was done on the ADC data, and the standard deviation of the averaged data was calculated to be 0.59.  So the effect of averaging on the actual measured data very closely matched the predicted noise by dividing by the square root of N.  Then, a similar experiment was done with a 100 point rolling average and both the calculated and measured averaging corresponded quite well reducing the noise to about 0.18 codes rms.  Be careful as continuing to average the noise will not necessarily result in noise reduction.  Averaging assumes a Gaussian uncorrelated distribution and some forms of extrinsic noise will not meet this criteria.  Furthermore, there are practical limits on how low the noise can go; it cannot be averaged below one LSB bit width.</a:t>
            </a:r>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3261161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1111111.vsdx"/><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3.xml"/><Relationship Id="rId7" Type="http://schemas.openxmlformats.org/officeDocument/2006/relationships/package" Target="../embeddings/Microsoft_Visio_Drawing22222222.vsdx"/><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hyperlink" Target="http://www.ti.com/precisionlabs" TargetMode="External"/><Relationship Id="rId3" Type="http://schemas.openxmlformats.org/officeDocument/2006/relationships/notesSlide" Target="../notesSlides/notesSlide4.xml"/><Relationship Id="rId7" Type="http://schemas.openxmlformats.org/officeDocument/2006/relationships/image" Target="../media/image14.emf"/><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13.emf"/><Relationship Id="rId5" Type="http://schemas.openxmlformats.org/officeDocument/2006/relationships/image" Target="../media/image12.png"/><Relationship Id="rId10" Type="http://schemas.openxmlformats.org/officeDocument/2006/relationships/image" Target="../media/image10.emf"/><Relationship Id="rId4" Type="http://schemas.openxmlformats.org/officeDocument/2006/relationships/image" Target="../media/image11.png"/><Relationship Id="rId9" Type="http://schemas.openxmlformats.org/officeDocument/2006/relationships/package" Target="../embeddings/Microsoft_Visio_Drawing33333333.vsdx"/></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15.emf"/><Relationship Id="rId5" Type="http://schemas.openxmlformats.org/officeDocument/2006/relationships/package" Target="../embeddings/Microsoft_Visio_Drawing44444444.vsdx"/><Relationship Id="rId4" Type="http://schemas.openxmlformats.org/officeDocument/2006/relationships/image" Target="../media/image88.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www.ti.com/tool/analog-engineer-calc"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a:solidFill>
                  <a:srgbClr val="DE0000"/>
                </a:solidFill>
              </a:rPr>
              <a:t>Calculating the total </a:t>
            </a:r>
            <a:r>
              <a:rPr lang="en-US" sz="4800" dirty="0" smtClean="0">
                <a:solidFill>
                  <a:srgbClr val="DE0000"/>
                </a:solidFill>
              </a:rPr>
              <a:t>noise</a:t>
            </a:r>
            <a:br>
              <a:rPr lang="en-US" sz="4800" dirty="0" smtClean="0">
                <a:solidFill>
                  <a:srgbClr val="DE0000"/>
                </a:solidFill>
              </a:rPr>
            </a:br>
            <a:r>
              <a:rPr lang="en-US" sz="4800" dirty="0" smtClean="0">
                <a:solidFill>
                  <a:srgbClr val="DE0000"/>
                </a:solidFill>
              </a:rPr>
              <a:t>for </a:t>
            </a:r>
            <a:r>
              <a:rPr lang="en-US" sz="4800" dirty="0">
                <a:solidFill>
                  <a:srgbClr val="DE0000"/>
                </a:solidFill>
              </a:rPr>
              <a:t>ADC systems</a:t>
            </a:r>
            <a:r>
              <a:rPr lang="en-US" sz="4800" dirty="0" smtClean="0">
                <a:solidFill>
                  <a:srgbClr val="DE0000"/>
                </a:solidFill>
              </a:rPr>
              <a:t/>
            </a:r>
            <a:br>
              <a:rPr lang="en-US" sz="4800" dirty="0" smtClean="0">
                <a:solidFill>
                  <a:srgbClr val="DE0000"/>
                </a:solidFill>
              </a:rPr>
            </a:br>
            <a:r>
              <a:rPr lang="en-US" sz="2800" dirty="0" smtClean="0">
                <a:solidFill>
                  <a:srgbClr val="DE0000"/>
                </a:solidFill>
              </a:rPr>
              <a:t>TIPL 4204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t>
            </a:r>
            <a:r>
              <a:rPr lang="en-US" sz="2400">
                <a:solidFill>
                  <a:srgbClr val="000000"/>
                </a:solidFill>
              </a:rPr>
              <a:t>Art </a:t>
            </a:r>
            <a:r>
              <a:rPr lang="en-US" sz="2400" smtClean="0">
                <a:solidFill>
                  <a:srgbClr val="000000"/>
                </a:solidFill>
              </a:rPr>
              <a:t>Kay, Dale Li</a:t>
            </a:r>
            <a:endParaRPr lang="en-US" sz="2400" dirty="0">
              <a:solidFill>
                <a:srgbClr val="000000"/>
              </a:solidFill>
            </a:endParaRP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SNR of Amplifier + ADC: General Equations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043915197"/>
                  </p:ext>
                </p:extLst>
              </p:nvPr>
            </p:nvGraphicFramePr>
            <p:xfrm>
              <a:off x="8153401" y="2286000"/>
              <a:ext cx="6172200" cy="3350967"/>
            </p:xfrm>
            <a:graphic>
              <a:graphicData uri="http://schemas.openxmlformats.org/drawingml/2006/table">
                <a:tbl>
                  <a:tblPr firstRow="1" bandRow="1">
                    <a:tableStyleId>{2D5ABB26-0587-4C30-8999-92F81FD0307C}</a:tableStyleId>
                  </a:tblPr>
                  <a:tblGrid>
                    <a:gridCol w="4267199"/>
                    <a:gridCol w="1905001"/>
                  </a:tblGrid>
                  <a:tr h="843728">
                    <a:tc>
                      <a:txBody>
                        <a:bodyPr/>
                        <a:lstStyle/>
                        <a:p>
                          <a:pPr>
                            <a:lnSpc>
                              <a:spcPct val="100000"/>
                            </a:lnSpc>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𝐴𝐷𝐶</m:t>
                                    </m:r>
                                  </m:sub>
                                </m:sSub>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𝐹𝑆𝑅</m:t>
                                            </m:r>
                                            <m:r>
                                              <a:rPr lang="en-US" sz="1800" b="0" i="1" smtClean="0">
                                                <a:solidFill>
                                                  <a:schemeClr val="tx1"/>
                                                </a:solidFill>
                                                <a:latin typeface="Cambria Math"/>
                                                <a:ea typeface="Cambria Math"/>
                                              </a:rPr>
                                              <m:t>_</m:t>
                                            </m:r>
                                            <m:r>
                                              <a:rPr lang="en-US" sz="1800" b="0" i="1" smtClean="0">
                                                <a:solidFill>
                                                  <a:schemeClr val="tx1"/>
                                                </a:solidFill>
                                                <a:latin typeface="Cambria Math"/>
                                                <a:ea typeface="Cambria Math"/>
                                              </a:rPr>
                                              <m:t>𝑟𝑚𝑠</m:t>
                                            </m:r>
                                          </m:sub>
                                        </m:sSub>
                                      </m:num>
                                      <m:den>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𝑛𝐴𝐷𝐶</m:t>
                                            </m:r>
                                          </m:sub>
                                        </m:sSub>
                                      </m:den>
                                    </m:f>
                                  </m:e>
                                </m:d>
                                <m:r>
                                  <a:rPr lang="en-US" sz="1800" b="0" i="1" smtClean="0">
                                    <a:solidFill>
                                      <a:schemeClr val="tx1"/>
                                    </a:solidFill>
                                    <a:latin typeface="Cambria Math"/>
                                    <a:ea typeface="Cambria Math"/>
                                  </a:rPr>
                                  <m:t>⁡</m:t>
                                </m:r>
                              </m:oMath>
                            </m:oMathPara>
                          </a14:m>
                          <a:endParaRPr lang="en-US" sz="1800" b="0" dirty="0">
                            <a:solidFill>
                              <a:schemeClr val="tx1"/>
                            </a:solidFill>
                          </a:endParaRPr>
                        </a:p>
                      </a:txBody>
                      <a:tcPr anchor="ctr"/>
                    </a:tc>
                    <a:tc>
                      <a:txBody>
                        <a:bodyPr/>
                        <a:lstStyle/>
                        <a:p>
                          <a:pPr>
                            <a:lnSpc>
                              <a:spcPct val="100000"/>
                            </a:lnSpc>
                          </a:pPr>
                          <a:r>
                            <a:rPr lang="en-US" sz="1800" b="0" baseline="0" dirty="0" smtClean="0">
                              <a:solidFill>
                                <a:schemeClr val="tx1"/>
                              </a:solidFill>
                            </a:rPr>
                            <a:t>Solve for noise</a:t>
                          </a:r>
                          <a:endParaRPr lang="en-US" sz="1800" b="0" dirty="0">
                            <a:solidFill>
                              <a:schemeClr val="tx1"/>
                            </a:solidFill>
                          </a:endParaRPr>
                        </a:p>
                      </a:txBody>
                      <a:tcPr anchor="ctr"/>
                    </a:tc>
                  </a:tr>
                  <a:tr h="89286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𝑛𝐴𝐷𝐶</m:t>
                                    </m:r>
                                  </m:sub>
                                </m:sSub>
                                <m:r>
                                  <a:rPr lang="en-US" sz="1800" b="0" i="1" smtClean="0">
                                    <a:solidFill>
                                      <a:schemeClr val="tx1"/>
                                    </a:solidFill>
                                    <a:latin typeface="Cambria Math"/>
                                  </a:rPr>
                                  <m:t>=</m:t>
                                </m:r>
                                <m:f>
                                  <m:fPr>
                                    <m:ctrlPr>
                                      <a:rPr lang="en-US" sz="1800" b="0" i="1" smtClean="0">
                                        <a:solidFill>
                                          <a:schemeClr val="tx1"/>
                                        </a:solidFill>
                                        <a:latin typeface="Cambria Math"/>
                                      </a:rPr>
                                    </m:ctrlPr>
                                  </m:fPr>
                                  <m:num>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𝐹𝑆𝑅</m:t>
                                        </m:r>
                                        <m:r>
                                          <a:rPr lang="en-US" sz="1800" b="0" i="1" smtClean="0">
                                            <a:solidFill>
                                              <a:schemeClr val="tx1"/>
                                            </a:solidFill>
                                            <a:latin typeface="Cambria Math"/>
                                            <a:ea typeface="Cambria Math"/>
                                          </a:rPr>
                                          <m:t>_</m:t>
                                        </m:r>
                                        <m:r>
                                          <a:rPr lang="en-US" sz="1800" b="0" i="1" smtClean="0">
                                            <a:solidFill>
                                              <a:schemeClr val="tx1"/>
                                            </a:solidFill>
                                            <a:latin typeface="Cambria Math"/>
                                            <a:ea typeface="Cambria Math"/>
                                          </a:rPr>
                                          <m:t>𝑟𝑚𝑠</m:t>
                                        </m:r>
                                      </m:sub>
                                    </m:sSub>
                                  </m:num>
                                  <m:den>
                                    <m:sSup>
                                      <m:sSupPr>
                                        <m:ctrlPr>
                                          <a:rPr lang="en-US" sz="1800" b="0" i="1" smtClean="0">
                                            <a:solidFill>
                                              <a:schemeClr val="tx1"/>
                                            </a:solidFill>
                                            <a:latin typeface="Cambria Math"/>
                                          </a:rPr>
                                        </m:ctrlPr>
                                      </m:sSupPr>
                                      <m:e>
                                        <m:r>
                                          <a:rPr lang="en-US" sz="1800" b="0" i="1" smtClean="0">
                                            <a:solidFill>
                                              <a:schemeClr val="tx1"/>
                                            </a:solidFill>
                                            <a:latin typeface="Cambria Math"/>
                                          </a:rPr>
                                          <m:t>10</m:t>
                                        </m:r>
                                      </m:e>
                                      <m:sup>
                                        <m:d>
                                          <m:dPr>
                                            <m:ctrlPr>
                                              <a:rPr lang="en-US" sz="1800" b="0" i="1" smtClean="0">
                                                <a:solidFill>
                                                  <a:schemeClr val="tx1"/>
                                                </a:solidFill>
                                                <a:latin typeface="Cambria Math"/>
                                              </a:rPr>
                                            </m:ctrlPr>
                                          </m:dPr>
                                          <m:e>
                                            <m:f>
                                              <m:fPr>
                                                <m:ctrlPr>
                                                  <a:rPr lang="en-US" sz="1800" b="0" i="1" smtClean="0">
                                                    <a:solidFill>
                                                      <a:schemeClr val="tx1"/>
                                                    </a:solidFill>
                                                    <a:latin typeface="Cambria Math"/>
                                                  </a:rPr>
                                                </m:ctrlPr>
                                              </m:fPr>
                                              <m:num>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𝐴𝐷𝐶</m:t>
                                                    </m:r>
                                                  </m:sub>
                                                </m:sSub>
                                              </m:num>
                                              <m:den>
                                                <m:r>
                                                  <a:rPr lang="en-US" sz="1800" b="0" i="1" smtClean="0">
                                                    <a:solidFill>
                                                      <a:schemeClr val="tx1"/>
                                                    </a:solidFill>
                                                    <a:latin typeface="Cambria Math"/>
                                                  </a:rPr>
                                                  <m:t>20</m:t>
                                                </m:r>
                                              </m:den>
                                            </m:f>
                                          </m:e>
                                        </m:d>
                                      </m:sup>
                                    </m:sSup>
                                  </m:den>
                                </m:f>
                              </m:oMath>
                            </m:oMathPara>
                          </a14:m>
                          <a:endParaRPr lang="en-US" sz="1800" b="0" dirty="0">
                            <a:solidFill>
                              <a:schemeClr val="tx1"/>
                            </a:solidFill>
                          </a:endParaRPr>
                        </a:p>
                      </a:txBody>
                      <a:tcPr anchor="ctr"/>
                    </a:tc>
                    <a:tc>
                      <a:txBody>
                        <a:bodyPr/>
                        <a:lstStyle/>
                        <a:p>
                          <a:pPr>
                            <a:lnSpc>
                              <a:spcPct val="100000"/>
                            </a:lnSpc>
                          </a:pPr>
                          <a:r>
                            <a:rPr lang="en-US" sz="1800" b="0" dirty="0" smtClean="0">
                              <a:solidFill>
                                <a:schemeClr val="tx1"/>
                              </a:solidFill>
                            </a:rPr>
                            <a:t>From ADC</a:t>
                          </a:r>
                          <a:r>
                            <a:rPr lang="en-US" sz="1800" b="0" baseline="0" dirty="0" smtClean="0">
                              <a:solidFill>
                                <a:schemeClr val="tx1"/>
                              </a:solidFill>
                            </a:rPr>
                            <a:t> </a:t>
                          </a:r>
                          <a:r>
                            <a:rPr lang="en-US" sz="1800" b="0" dirty="0" smtClean="0">
                              <a:solidFill>
                                <a:schemeClr val="tx1"/>
                              </a:solidFill>
                            </a:rPr>
                            <a:t>data sheet</a:t>
                          </a:r>
                          <a:endParaRPr lang="en-US" sz="1800" b="0" dirty="0">
                            <a:solidFill>
                              <a:schemeClr val="tx1"/>
                            </a:solidFill>
                          </a:endParaRPr>
                        </a:p>
                      </a:txBody>
                      <a:tcPr anchor="ctr"/>
                    </a:tc>
                  </a:tr>
                  <a:tr h="77064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𝑛𝑇</m:t>
                                    </m:r>
                                  </m:sub>
                                </m:sSub>
                                <m:r>
                                  <a:rPr lang="en-US" sz="1800" b="0" i="1" smtClean="0">
                                    <a:solidFill>
                                      <a:schemeClr val="tx1"/>
                                    </a:solidFill>
                                    <a:latin typeface="Cambria Math"/>
                                  </a:rPr>
                                  <m:t>=</m:t>
                                </m:r>
                                <m:rad>
                                  <m:radPr>
                                    <m:degHide m:val="on"/>
                                    <m:ctrlPr>
                                      <a:rPr lang="en-US" sz="1800" b="0" i="1" smtClean="0">
                                        <a:solidFill>
                                          <a:schemeClr val="tx1"/>
                                        </a:solidFill>
                                        <a:latin typeface="Cambria Math"/>
                                      </a:rPr>
                                    </m:ctrlPr>
                                  </m:radPr>
                                  <m:deg/>
                                  <m:e>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𝑛𝐴𝐷𝐶</m:t>
                                                </m:r>
                                              </m:sub>
                                            </m:sSub>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𝑛𝐴𝑚𝑝</m:t>
                                                </m:r>
                                              </m:sub>
                                            </m:sSub>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r>
                                          <a:rPr lang="en-US" sz="1800" b="0" i="1" smtClean="0">
                                            <a:solidFill>
                                              <a:schemeClr val="tx1"/>
                                            </a:solidFill>
                                            <a:latin typeface="Cambria Math"/>
                                          </a:rPr>
                                          <m:t>(</m:t>
                                        </m:r>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𝑛𝑅𝑒𝑓</m:t>
                                            </m:r>
                                          </m:sub>
                                        </m:sSub>
                                        <m:r>
                                          <a:rPr lang="en-US" sz="1800" b="0" i="1" smtClean="0">
                                            <a:solidFill>
                                              <a:schemeClr val="tx1"/>
                                            </a:solidFill>
                                            <a:latin typeface="Cambria Math"/>
                                          </a:rPr>
                                          <m:t>)</m:t>
                                        </m:r>
                                      </m:e>
                                      <m:sup>
                                        <m:r>
                                          <a:rPr lang="en-US" sz="1800" b="0" i="1" smtClean="0">
                                            <a:solidFill>
                                              <a:schemeClr val="tx1"/>
                                            </a:solidFill>
                                            <a:latin typeface="Cambria Math"/>
                                          </a:rPr>
                                          <m:t>2</m:t>
                                        </m:r>
                                      </m:sup>
                                    </m:sSup>
                                  </m:e>
                                </m:rad>
                              </m:oMath>
                            </m:oMathPara>
                          </a14:m>
                          <a:endParaRPr lang="en-US" sz="1800" b="0" dirty="0">
                            <a:solidFill>
                              <a:schemeClr val="tx1"/>
                            </a:solidFill>
                          </a:endParaRPr>
                        </a:p>
                      </a:txBody>
                      <a:tcPr anchor="ctr"/>
                    </a:tc>
                    <a:tc>
                      <a:txBody>
                        <a:bodyPr/>
                        <a:lstStyle/>
                        <a:p>
                          <a:pPr>
                            <a:lnSpc>
                              <a:spcPct val="100000"/>
                            </a:lnSpc>
                          </a:pPr>
                          <a:r>
                            <a:rPr lang="en-US" sz="1800" b="0" dirty="0" smtClean="0">
                              <a:solidFill>
                                <a:schemeClr val="tx1"/>
                              </a:solidFill>
                            </a:rPr>
                            <a:t>Total RMS Noise</a:t>
                          </a:r>
                          <a:endParaRPr lang="en-US" sz="1800" b="0" dirty="0">
                            <a:solidFill>
                              <a:schemeClr val="tx1"/>
                            </a:solidFill>
                          </a:endParaRPr>
                        </a:p>
                      </a:txBody>
                      <a:tcPr anchor="ctr"/>
                    </a:tc>
                  </a:tr>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𝑡𝑜𝑡𝑎𝑙</m:t>
                                    </m:r>
                                  </m:sub>
                                </m:sSub>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𝐹𝑆𝑅</m:t>
                                            </m:r>
                                            <m:r>
                                              <a:rPr lang="en-US" sz="1800" b="0" i="1" smtClean="0">
                                                <a:solidFill>
                                                  <a:schemeClr val="tx1"/>
                                                </a:solidFill>
                                                <a:latin typeface="Cambria Math"/>
                                                <a:ea typeface="Cambria Math"/>
                                              </a:rPr>
                                              <m:t>_</m:t>
                                            </m:r>
                                            <m:r>
                                              <a:rPr lang="en-US" sz="1800" b="0" i="1" smtClean="0">
                                                <a:solidFill>
                                                  <a:schemeClr val="tx1"/>
                                                </a:solidFill>
                                                <a:latin typeface="Cambria Math"/>
                                                <a:ea typeface="Cambria Math"/>
                                              </a:rPr>
                                              <m:t>𝑟𝑚𝑠</m:t>
                                            </m:r>
                                          </m:sub>
                                        </m:sSub>
                                      </m:num>
                                      <m:den>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𝑛𝑇</m:t>
                                            </m:r>
                                          </m:sub>
                                        </m:sSub>
                                      </m:den>
                                    </m:f>
                                  </m:e>
                                </m:d>
                                <m:r>
                                  <a:rPr lang="en-US" sz="1800" b="0" i="1" smtClean="0">
                                    <a:solidFill>
                                      <a:schemeClr val="tx1"/>
                                    </a:solidFill>
                                    <a:latin typeface="Cambria Math"/>
                                    <a:ea typeface="Cambria Math"/>
                                  </a:rPr>
                                  <m:t>⁡</m:t>
                                </m:r>
                              </m:oMath>
                            </m:oMathPara>
                          </a14:m>
                          <a:endParaRPr lang="en-US" sz="1800" b="0" dirty="0">
                            <a:solidFill>
                              <a:schemeClr val="tx1"/>
                            </a:solidFill>
                          </a:endParaRPr>
                        </a:p>
                      </a:txBody>
                      <a:tcPr anchor="ctr"/>
                    </a:tc>
                    <a:tc>
                      <a:txBody>
                        <a:bodyPr/>
                        <a:lstStyle/>
                        <a:p>
                          <a:pPr>
                            <a:lnSpc>
                              <a:spcPct val="100000"/>
                            </a:lnSpc>
                          </a:pPr>
                          <a:r>
                            <a:rPr lang="en-US" sz="1800" b="0" dirty="0" err="1" smtClean="0">
                              <a:solidFill>
                                <a:schemeClr val="tx1"/>
                              </a:solidFill>
                            </a:rPr>
                            <a:t>ADC+Amp+Ref</a:t>
                          </a:r>
                          <a:endParaRPr lang="en-US" sz="1800" b="0" dirty="0">
                            <a:solidFill>
                              <a:schemeClr val="tx1"/>
                            </a:solidFill>
                          </a:endParaRPr>
                        </a:p>
                      </a:txBody>
                      <a:tcPr anchor="ctr"/>
                    </a:tc>
                  </a:tr>
                </a:tbl>
              </a:graphicData>
            </a:graphic>
          </p:graphicFrame>
        </mc:Choice>
        <mc:Fallback xmlns="">
          <p:graphicFrame>
            <p:nvGraphicFramePr>
              <p:cNvPr id="5" name="Table 4"/>
              <p:cNvGraphicFramePr>
                <a:graphicFrameLocks noGrp="1"/>
              </p:cNvGraphicFramePr>
              <p:nvPr>
                <p:extLst>
                  <p:ext uri="{D42A27DB-BD31-4B8C-83A1-F6EECF244321}">
                    <p14:modId xmlns:a14="http://schemas.microsoft.com/office/drawing/2010/main" xmlns="" xmlns:p14="http://schemas.microsoft.com/office/powerpoint/2010/main" val="3043915197"/>
                  </p:ext>
                </p:extLst>
              </p:nvPr>
            </p:nvGraphicFramePr>
            <p:xfrm>
              <a:off x="8153401" y="2286000"/>
              <a:ext cx="6172200" cy="3350967"/>
            </p:xfrm>
            <a:graphic>
              <a:graphicData uri="http://schemas.openxmlformats.org/drawingml/2006/table">
                <a:tbl>
                  <a:tblPr firstRow="1" bandRow="1">
                    <a:tableStyleId>{2D5ABB26-0587-4C30-8999-92F81FD0307C}</a:tableStyleId>
                  </a:tblPr>
                  <a:tblGrid>
                    <a:gridCol w="4267199"/>
                    <a:gridCol w="1905001"/>
                  </a:tblGrid>
                  <a:tr h="843728">
                    <a:tc>
                      <a:txBody>
                        <a:bodyPr/>
                        <a:lstStyle/>
                        <a:p>
                          <a:endParaRPr lang="en-US"/>
                        </a:p>
                      </a:txBody>
                      <a:tcPr anchor="ctr">
                        <a:blipFill rotWithShape="1">
                          <a:blip r:embed="rId4"/>
                          <a:stretch>
                            <a:fillRect l="-143" r="-44571" b="-298551"/>
                          </a:stretch>
                        </a:blipFill>
                      </a:tcPr>
                    </a:tc>
                    <a:tc>
                      <a:txBody>
                        <a:bodyPr/>
                        <a:lstStyle/>
                        <a:p>
                          <a:pPr>
                            <a:lnSpc>
                              <a:spcPct val="100000"/>
                            </a:lnSpc>
                          </a:pPr>
                          <a:r>
                            <a:rPr lang="en-US" sz="1800" b="0" baseline="0" dirty="0" smtClean="0">
                              <a:solidFill>
                                <a:schemeClr val="tx1"/>
                              </a:solidFill>
                            </a:rPr>
                            <a:t>Solve for noise</a:t>
                          </a:r>
                          <a:endParaRPr lang="en-US" sz="1800" b="0" dirty="0">
                            <a:solidFill>
                              <a:schemeClr val="tx1"/>
                            </a:solidFill>
                          </a:endParaRPr>
                        </a:p>
                      </a:txBody>
                      <a:tcPr anchor="ctr"/>
                    </a:tc>
                  </a:tr>
                  <a:tr h="892863">
                    <a:tc>
                      <a:txBody>
                        <a:bodyPr/>
                        <a:lstStyle/>
                        <a:p>
                          <a:endParaRPr lang="en-US"/>
                        </a:p>
                      </a:txBody>
                      <a:tcPr anchor="ctr">
                        <a:blipFill rotWithShape="1">
                          <a:blip r:embed="rId4"/>
                          <a:stretch>
                            <a:fillRect l="-143" t="-93878" r="-44571" b="-180272"/>
                          </a:stretch>
                        </a:blipFill>
                      </a:tcPr>
                    </a:tc>
                    <a:tc>
                      <a:txBody>
                        <a:bodyPr/>
                        <a:lstStyle/>
                        <a:p>
                          <a:pPr>
                            <a:lnSpc>
                              <a:spcPct val="100000"/>
                            </a:lnSpc>
                          </a:pPr>
                          <a:r>
                            <a:rPr lang="en-US" sz="1800" b="0" dirty="0" smtClean="0">
                              <a:solidFill>
                                <a:schemeClr val="tx1"/>
                              </a:solidFill>
                            </a:rPr>
                            <a:t>From ADC</a:t>
                          </a:r>
                          <a:r>
                            <a:rPr lang="en-US" sz="1800" b="0" baseline="0" dirty="0" smtClean="0">
                              <a:solidFill>
                                <a:schemeClr val="tx1"/>
                              </a:solidFill>
                            </a:rPr>
                            <a:t> </a:t>
                          </a:r>
                          <a:r>
                            <a:rPr lang="en-US" sz="1800" b="0" dirty="0" smtClean="0">
                              <a:solidFill>
                                <a:schemeClr val="tx1"/>
                              </a:solidFill>
                            </a:rPr>
                            <a:t>data sheet</a:t>
                          </a:r>
                          <a:endParaRPr lang="en-US" sz="1800" b="0" dirty="0">
                            <a:solidFill>
                              <a:schemeClr val="tx1"/>
                            </a:solidFill>
                          </a:endParaRPr>
                        </a:p>
                      </a:txBody>
                      <a:tcPr anchor="ctr"/>
                    </a:tc>
                  </a:tr>
                  <a:tr h="770648">
                    <a:tc>
                      <a:txBody>
                        <a:bodyPr/>
                        <a:lstStyle/>
                        <a:p>
                          <a:endParaRPr lang="en-US"/>
                        </a:p>
                      </a:txBody>
                      <a:tcPr anchor="ctr">
                        <a:blipFill rotWithShape="1">
                          <a:blip r:embed="rId4"/>
                          <a:stretch>
                            <a:fillRect l="-143" t="-224409" r="-44571" b="-108661"/>
                          </a:stretch>
                        </a:blipFill>
                      </a:tcPr>
                    </a:tc>
                    <a:tc>
                      <a:txBody>
                        <a:bodyPr/>
                        <a:lstStyle/>
                        <a:p>
                          <a:pPr>
                            <a:lnSpc>
                              <a:spcPct val="100000"/>
                            </a:lnSpc>
                          </a:pPr>
                          <a:r>
                            <a:rPr lang="en-US" sz="1800" b="0" dirty="0" smtClean="0">
                              <a:solidFill>
                                <a:schemeClr val="tx1"/>
                              </a:solidFill>
                            </a:rPr>
                            <a:t>Total RMS Noise</a:t>
                          </a:r>
                          <a:endParaRPr lang="en-US" sz="1800" b="0" dirty="0">
                            <a:solidFill>
                              <a:schemeClr val="tx1"/>
                            </a:solidFill>
                          </a:endParaRPr>
                        </a:p>
                      </a:txBody>
                      <a:tcPr anchor="ctr"/>
                    </a:tc>
                  </a:tr>
                  <a:tr h="843728">
                    <a:tc>
                      <a:txBody>
                        <a:bodyPr/>
                        <a:lstStyle/>
                        <a:p>
                          <a:endParaRPr lang="en-US"/>
                        </a:p>
                      </a:txBody>
                      <a:tcPr anchor="ctr">
                        <a:blipFill rotWithShape="1">
                          <a:blip r:embed="rId4"/>
                          <a:stretch>
                            <a:fillRect l="-143" t="-298551" r="-44571"/>
                          </a:stretch>
                        </a:blipFill>
                      </a:tcPr>
                    </a:tc>
                    <a:tc>
                      <a:txBody>
                        <a:bodyPr/>
                        <a:lstStyle/>
                        <a:p>
                          <a:pPr>
                            <a:lnSpc>
                              <a:spcPct val="100000"/>
                            </a:lnSpc>
                          </a:pPr>
                          <a:r>
                            <a:rPr lang="en-US" sz="1800" b="0" dirty="0" err="1" smtClean="0">
                              <a:solidFill>
                                <a:schemeClr val="tx1"/>
                              </a:solidFill>
                            </a:rPr>
                            <a:t>ADC+Amp+Ref</a:t>
                          </a:r>
                          <a:endParaRPr lang="en-US" sz="1800" b="0" dirty="0">
                            <a:solidFill>
                              <a:schemeClr val="tx1"/>
                            </a:solidFill>
                          </a:endParaRPr>
                        </a:p>
                      </a:txBody>
                      <a:tcPr anchor="ctr"/>
                    </a:tc>
                  </a:tr>
                </a:tbl>
              </a:graphicData>
            </a:graphic>
          </p:graphicFrame>
        </mc:Fallback>
      </mc:AlternateContent>
      <p:sp>
        <p:nvSpPr>
          <p:cNvPr id="3" name="Rounded Rectangle 2"/>
          <p:cNvSpPr/>
          <p:nvPr/>
        </p:nvSpPr>
        <p:spPr>
          <a:xfrm>
            <a:off x="7924800" y="2133600"/>
            <a:ext cx="6400800" cy="3962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4157603277"/>
              </p:ext>
            </p:extLst>
          </p:nvPr>
        </p:nvGraphicFramePr>
        <p:xfrm>
          <a:off x="228600" y="1600200"/>
          <a:ext cx="7508430" cy="5105400"/>
        </p:xfrm>
        <a:graphic>
          <a:graphicData uri="http://schemas.openxmlformats.org/presentationml/2006/ole">
            <mc:AlternateContent xmlns:mc="http://schemas.openxmlformats.org/markup-compatibility/2006">
              <mc:Choice xmlns:v="urn:schemas-microsoft-com:vml" Requires="v">
                <p:oleObj spid="_x0000_s87230" name="Visio" r:id="rId5" imgW="5733518" imgH="3899232" progId="">
                  <p:embed/>
                </p:oleObj>
              </mc:Choice>
              <mc:Fallback>
                <p:oleObj name="Visio" r:id="rId5" imgW="5733518" imgH="3899232" progId="">
                  <p:embed/>
                  <p:pic>
                    <p:nvPicPr>
                      <p:cNvPr id="0" name="Picture 1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600200"/>
                        <a:ext cx="7508430" cy="510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51729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Find the REF6050 Noise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a:t>
            </a:fld>
            <a:endParaRPr lang="en-US"/>
          </a:p>
        </p:txBody>
      </p:sp>
      <p:pic>
        <p:nvPicPr>
          <p:cNvPr id="88070"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458" t="-1" r="44548" b="70736"/>
          <a:stretch/>
        </p:blipFill>
        <p:spPr bwMode="auto">
          <a:xfrm>
            <a:off x="337594" y="996950"/>
            <a:ext cx="8044406" cy="2267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Straight Arrow Connector 11"/>
          <p:cNvCxnSpPr/>
          <p:nvPr/>
        </p:nvCxnSpPr>
        <p:spPr>
          <a:xfrm flipH="1">
            <a:off x="2673492" y="2130505"/>
            <a:ext cx="603108" cy="59913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2895600" y="1600200"/>
            <a:ext cx="3421470" cy="611762"/>
            <a:chOff x="7371554" y="1246257"/>
            <a:chExt cx="5913446" cy="914400"/>
          </a:xfrm>
        </p:grpSpPr>
        <p:sp>
          <p:nvSpPr>
            <p:cNvPr id="17" name="Rounded Rectangle 16"/>
            <p:cNvSpPr/>
            <p:nvPr/>
          </p:nvSpPr>
          <p:spPr>
            <a:xfrm>
              <a:off x="7371554" y="1246257"/>
              <a:ext cx="5663062"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7420767" y="1349514"/>
              <a:ext cx="5864233" cy="437584"/>
            </a:xfrm>
            <a:prstGeom prst="rect">
              <a:avLst/>
            </a:prstGeom>
            <a:noFill/>
          </p:spPr>
          <p:txBody>
            <a:bodyPr wrap="square" rtlCol="0">
              <a:spAutoFit/>
            </a:bodyPr>
            <a:lstStyle/>
            <a:p>
              <a:r>
                <a:rPr lang="en-US" sz="2000" dirty="0" smtClean="0"/>
                <a:t>1. Analysis&gt; Noise Analysis</a:t>
              </a:r>
              <a:endParaRPr lang="en-US" sz="2000" dirty="0"/>
            </a:p>
          </p:txBody>
        </p:sp>
      </p:grpSp>
      <p:grpSp>
        <p:nvGrpSpPr>
          <p:cNvPr id="19" name="Group 18"/>
          <p:cNvGrpSpPr/>
          <p:nvPr/>
        </p:nvGrpSpPr>
        <p:grpSpPr>
          <a:xfrm>
            <a:off x="5643277" y="1524000"/>
            <a:ext cx="4757225" cy="3851331"/>
            <a:chOff x="5643277" y="1524000"/>
            <a:chExt cx="4757225" cy="3851331"/>
          </a:xfrm>
        </p:grpSpPr>
        <p:pic>
          <p:nvPicPr>
            <p:cNvPr id="88074"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1524000"/>
              <a:ext cx="4152102" cy="2577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1" name="Straight Arrow Connector 30"/>
            <p:cNvCxnSpPr/>
            <p:nvPr/>
          </p:nvCxnSpPr>
          <p:spPr>
            <a:xfrm flipV="1">
              <a:off x="6934200" y="3810000"/>
              <a:ext cx="323724" cy="12888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5643277" y="4539238"/>
              <a:ext cx="3010154" cy="836093"/>
              <a:chOff x="7327881" y="893938"/>
              <a:chExt cx="3724905" cy="914400"/>
            </a:xfrm>
          </p:grpSpPr>
          <p:sp>
            <p:nvSpPr>
              <p:cNvPr id="33" name="Rounded Rectangle 32"/>
              <p:cNvSpPr/>
              <p:nvPr/>
            </p:nvSpPr>
            <p:spPr>
              <a:xfrm>
                <a:off x="7351610" y="893938"/>
                <a:ext cx="3677445"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27881" y="929271"/>
                <a:ext cx="3724905" cy="774185"/>
              </a:xfrm>
              <a:prstGeom prst="rect">
                <a:avLst/>
              </a:prstGeom>
              <a:noFill/>
            </p:spPr>
            <p:txBody>
              <a:bodyPr wrap="square" rtlCol="0">
                <a:spAutoFit/>
              </a:bodyPr>
              <a:lstStyle/>
              <a:p>
                <a:r>
                  <a:rPr lang="en-US" sz="2000" dirty="0" smtClean="0"/>
                  <a:t>2.  Enter the bandwidth and select the diagrams</a:t>
                </a:r>
                <a:endParaRPr lang="en-US" sz="2000" dirty="0"/>
              </a:p>
            </p:txBody>
          </p:sp>
        </p:grpSp>
      </p:grpSp>
      <p:grpSp>
        <p:nvGrpSpPr>
          <p:cNvPr id="2" name="Group 1"/>
          <p:cNvGrpSpPr/>
          <p:nvPr/>
        </p:nvGrpSpPr>
        <p:grpSpPr>
          <a:xfrm>
            <a:off x="3200400" y="3352800"/>
            <a:ext cx="10934701" cy="4286250"/>
            <a:chOff x="3200400" y="3352800"/>
            <a:chExt cx="10934701" cy="4286250"/>
          </a:xfrm>
        </p:grpSpPr>
        <p:pic>
          <p:nvPicPr>
            <p:cNvPr id="8807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63001" y="3352800"/>
              <a:ext cx="537210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 name="Straight Arrow Connector 24"/>
            <p:cNvCxnSpPr/>
            <p:nvPr/>
          </p:nvCxnSpPr>
          <p:spPr>
            <a:xfrm flipV="1">
              <a:off x="6086538" y="4572000"/>
              <a:ext cx="5114862" cy="224916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200400" y="6176753"/>
              <a:ext cx="4303631" cy="1214647"/>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238246" y="6299537"/>
              <a:ext cx="4457954" cy="1015663"/>
            </a:xfrm>
            <a:prstGeom prst="rect">
              <a:avLst/>
            </a:prstGeom>
            <a:noFill/>
          </p:spPr>
          <p:txBody>
            <a:bodyPr wrap="square" rtlCol="0">
              <a:spAutoFit/>
            </a:bodyPr>
            <a:lstStyle/>
            <a:p>
              <a:pPr marL="457200" indent="-457200">
                <a:buAutoNum type="arabicPeriod" startAt="3"/>
              </a:pPr>
              <a:r>
                <a:rPr lang="en-US" sz="2000" dirty="0" smtClean="0"/>
                <a:t>The integrated noise is the “total noise”.  Look at the final value </a:t>
              </a:r>
            </a:p>
            <a:p>
              <a:r>
                <a:rPr lang="en-US" sz="2000" dirty="0" smtClean="0"/>
                <a:t>       </a:t>
              </a:r>
              <a:r>
                <a:rPr lang="en-US" sz="2000" dirty="0" err="1" smtClean="0"/>
                <a:t>VnRef</a:t>
              </a:r>
              <a:r>
                <a:rPr lang="en-US" sz="2000" dirty="0" smtClean="0"/>
                <a:t> </a:t>
              </a:r>
              <a:r>
                <a:rPr lang="en-US" sz="2000" dirty="0" smtClean="0">
                  <a:latin typeface="Calibri"/>
                </a:rPr>
                <a:t>≈ 6.31uV </a:t>
              </a:r>
              <a:r>
                <a:rPr lang="en-US" sz="2000" dirty="0" err="1" smtClean="0">
                  <a:latin typeface="Calibri"/>
                </a:rPr>
                <a:t>rms</a:t>
              </a:r>
              <a:endParaRPr lang="en-US" sz="2000" dirty="0"/>
            </a:p>
          </p:txBody>
        </p:sp>
      </p:grpSp>
      <p:graphicFrame>
        <p:nvGraphicFramePr>
          <p:cNvPr id="3" name="Object 2"/>
          <p:cNvGraphicFramePr>
            <a:graphicFrameLocks noChangeAspect="1"/>
          </p:cNvGraphicFramePr>
          <p:nvPr>
            <p:extLst>
              <p:ext uri="{D42A27DB-BD31-4B8C-83A1-F6EECF244321}">
                <p14:modId xmlns:p14="http://schemas.microsoft.com/office/powerpoint/2010/main" val="1575637842"/>
              </p:ext>
            </p:extLst>
          </p:nvPr>
        </p:nvGraphicFramePr>
        <p:xfrm>
          <a:off x="337594" y="3336020"/>
          <a:ext cx="5629624" cy="2361458"/>
        </p:xfrm>
        <a:graphic>
          <a:graphicData uri="http://schemas.openxmlformats.org/presentationml/2006/ole">
            <mc:AlternateContent xmlns:mc="http://schemas.openxmlformats.org/markup-compatibility/2006">
              <mc:Choice xmlns:v="urn:schemas-microsoft-com:vml" Requires="v">
                <p:oleObj spid="_x0000_s88262" name="Visio" r:id="rId7" imgW="5331992" imgH="2236680" progId="">
                  <p:embed/>
                </p:oleObj>
              </mc:Choice>
              <mc:Fallback>
                <p:oleObj name="Visio" r:id="rId7" imgW="5331992" imgH="2236680" progId="">
                  <p:embed/>
                  <p:pic>
                    <p:nvPicPr>
                      <p:cNvPr id="0" name="Picture 1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7594" y="3336020"/>
                        <a:ext cx="5629624" cy="23614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622595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Simulating Amplifier Noise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a:p>
        </p:txBody>
      </p:sp>
      <p:pic>
        <p:nvPicPr>
          <p:cNvPr id="2765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0000" r="32631" b="44515"/>
          <a:stretch/>
        </p:blipFill>
        <p:spPr bwMode="auto">
          <a:xfrm>
            <a:off x="228600" y="914400"/>
            <a:ext cx="4235370" cy="3805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0400" y="1837263"/>
            <a:ext cx="3810000" cy="2364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73" name="Picture 2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53914" y="872441"/>
            <a:ext cx="5278584" cy="3009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74" name="Picture 2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21119" y="4114799"/>
            <a:ext cx="5311379" cy="3027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33400" y="7659469"/>
            <a:ext cx="10820400" cy="646331"/>
          </a:xfrm>
          <a:prstGeom prst="rect">
            <a:avLst/>
          </a:prstGeom>
          <a:noFill/>
        </p:spPr>
        <p:txBody>
          <a:bodyPr wrap="square" rtlCol="0">
            <a:spAutoFit/>
          </a:bodyPr>
          <a:lstStyle/>
          <a:p>
            <a:r>
              <a:rPr lang="en-US" sz="1800" dirty="0" smtClean="0"/>
              <a:t>For more information: </a:t>
            </a:r>
            <a:r>
              <a:rPr lang="en-US" sz="1800" dirty="0" smtClean="0">
                <a:hlinkClick r:id="rId8"/>
              </a:rPr>
              <a:t>http</a:t>
            </a:r>
            <a:r>
              <a:rPr lang="en-US" sz="1800" dirty="0">
                <a:hlinkClick r:id="rId8"/>
              </a:rPr>
              <a:t>://</a:t>
            </a:r>
            <a:r>
              <a:rPr lang="en-US" sz="1800" dirty="0" smtClean="0">
                <a:hlinkClick r:id="rId8"/>
              </a:rPr>
              <a:t>www.ti.com/precisionlabs</a:t>
            </a:r>
            <a:endParaRPr lang="en-US" sz="1800" dirty="0"/>
          </a:p>
          <a:p>
            <a:endParaRPr lang="en-US" sz="1800" dirty="0"/>
          </a:p>
        </p:txBody>
      </p:sp>
      <p:graphicFrame>
        <p:nvGraphicFramePr>
          <p:cNvPr id="3" name="Object 2"/>
          <p:cNvGraphicFramePr>
            <a:graphicFrameLocks noChangeAspect="1"/>
          </p:cNvGraphicFramePr>
          <p:nvPr>
            <p:extLst>
              <p:ext uri="{D42A27DB-BD31-4B8C-83A1-F6EECF244321}">
                <p14:modId xmlns:p14="http://schemas.microsoft.com/office/powerpoint/2010/main" val="1735599542"/>
              </p:ext>
            </p:extLst>
          </p:nvPr>
        </p:nvGraphicFramePr>
        <p:xfrm>
          <a:off x="228600" y="4719576"/>
          <a:ext cx="8331873" cy="2605608"/>
        </p:xfrm>
        <a:graphic>
          <a:graphicData uri="http://schemas.openxmlformats.org/presentationml/2006/ole">
            <mc:AlternateContent xmlns:mc="http://schemas.openxmlformats.org/markup-compatibility/2006">
              <mc:Choice xmlns:v="urn:schemas-microsoft-com:vml" Requires="v">
                <p:oleObj spid="_x0000_s38299" name="Visio" r:id="rId9" imgW="5554582" imgH="1737072" progId="Visio.Drawing.15">
                  <p:embed/>
                </p:oleObj>
              </mc:Choice>
              <mc:Fallback>
                <p:oleObj name="Visio" r:id="rId9" imgW="5554582" imgH="1737072" progId="Visio.Drawing.15">
                  <p:embed/>
                  <p:pic>
                    <p:nvPicPr>
                      <p:cNvPr id="0" name=""/>
                      <p:cNvPicPr/>
                      <p:nvPr/>
                    </p:nvPicPr>
                    <p:blipFill>
                      <a:blip r:embed="rId10"/>
                      <a:stretch>
                        <a:fillRect/>
                      </a:stretch>
                    </p:blipFill>
                    <p:spPr>
                      <a:xfrm>
                        <a:off x="228600" y="4719576"/>
                        <a:ext cx="8331873" cy="2605608"/>
                      </a:xfrm>
                      <a:prstGeom prst="rect">
                        <a:avLst/>
                      </a:prstGeom>
                    </p:spPr>
                  </p:pic>
                </p:oleObj>
              </mc:Fallback>
            </mc:AlternateContent>
          </a:graphicData>
        </a:graphic>
      </p:graphicFrame>
    </p:spTree>
    <p:extLst>
      <p:ext uri="{BB962C8B-B14F-4D97-AF65-F5344CB8AC3E}">
        <p14:creationId xmlns:p14="http://schemas.microsoft.com/office/powerpoint/2010/main" val="4203161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SNR of Amplifier + ADC: Example Calculation</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392226151"/>
                  </p:ext>
                </p:extLst>
              </p:nvPr>
            </p:nvGraphicFramePr>
            <p:xfrm>
              <a:off x="8077200" y="2280355"/>
              <a:ext cx="6477000" cy="3663245"/>
            </p:xfrm>
            <a:graphic>
              <a:graphicData uri="http://schemas.openxmlformats.org/drawingml/2006/table">
                <a:tbl>
                  <a:tblPr firstRow="1" bandRow="1">
                    <a:tableStyleId>{2D5ABB26-0587-4C30-8999-92F81FD0307C}</a:tableStyleId>
                  </a:tblPr>
                  <a:tblGrid>
                    <a:gridCol w="6477000"/>
                  </a:tblGrid>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m:rPr>
                                        <m:sty m:val="p"/>
                                      </m:rPr>
                                      <a:rPr lang="en-US" sz="1800" b="0" i="0" smtClean="0">
                                        <a:solidFill>
                                          <a:schemeClr val="tx1"/>
                                        </a:solidFill>
                                        <a:latin typeface="Cambria Math"/>
                                      </a:rPr>
                                      <m:t>FSR</m:t>
                                    </m:r>
                                    <m:r>
                                      <a:rPr lang="en-US" sz="1800" b="0" i="0" smtClean="0">
                                        <a:solidFill>
                                          <a:schemeClr val="tx1"/>
                                        </a:solidFill>
                                        <a:latin typeface="Cambria Math"/>
                                      </a:rPr>
                                      <m:t>_</m:t>
                                    </m:r>
                                    <m:r>
                                      <m:rPr>
                                        <m:sty m:val="p"/>
                                      </m:rPr>
                                      <a:rPr lang="en-US" sz="1800" b="0" i="0" smtClean="0">
                                        <a:solidFill>
                                          <a:schemeClr val="tx1"/>
                                        </a:solidFill>
                                        <a:latin typeface="Cambria Math"/>
                                      </a:rPr>
                                      <m:t>rms</m:t>
                                    </m:r>
                                  </m:sub>
                                </m:sSub>
                                <m:r>
                                  <a:rPr lang="en-US" sz="1800" b="0" i="0" smtClean="0">
                                    <a:solidFill>
                                      <a:schemeClr val="tx1"/>
                                    </a:solidFill>
                                    <a:latin typeface="Cambria Math"/>
                                  </a:rPr>
                                  <m:t>=</m:t>
                                </m:r>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𝐹𝑆𝑅𝑝𝑘</m:t>
                                    </m:r>
                                  </m:sub>
                                </m:sSub>
                                <m:r>
                                  <a:rPr lang="en-US" sz="1800" b="0" i="0" smtClean="0">
                                    <a:solidFill>
                                      <a:schemeClr val="tx1"/>
                                    </a:solidFill>
                                    <a:latin typeface="Cambria Math"/>
                                    <a:ea typeface="Cambria Math"/>
                                  </a:rPr>
                                  <m:t>∙0.707</m:t>
                                </m:r>
                              </m:oMath>
                            </m:oMathPara>
                          </a14:m>
                          <a:endParaRPr lang="en-US" sz="1800" b="0" i="0" dirty="0" smtClean="0">
                            <a:solidFill>
                              <a:schemeClr val="tx1"/>
                            </a:solidFill>
                            <a:latin typeface="Cambria Math"/>
                            <a:ea typeface="Cambria Math"/>
                          </a:endParaRPr>
                        </a:p>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m:rPr>
                                        <m:sty m:val="p"/>
                                      </m:rPr>
                                      <a:rPr lang="en-US" sz="1800" b="0" i="0" smtClean="0">
                                        <a:solidFill>
                                          <a:schemeClr val="tx1"/>
                                        </a:solidFill>
                                        <a:latin typeface="Cambria Math"/>
                                      </a:rPr>
                                      <m:t>FSR</m:t>
                                    </m:r>
                                    <m:r>
                                      <a:rPr lang="en-US" sz="1800" b="0" i="0" smtClean="0">
                                        <a:solidFill>
                                          <a:schemeClr val="tx1"/>
                                        </a:solidFill>
                                        <a:latin typeface="Cambria Math"/>
                                      </a:rPr>
                                      <m:t>_</m:t>
                                    </m:r>
                                    <m:r>
                                      <m:rPr>
                                        <m:sty m:val="p"/>
                                      </m:rPr>
                                      <a:rPr lang="en-US" sz="1800" b="0" i="0" smtClean="0">
                                        <a:solidFill>
                                          <a:schemeClr val="tx1"/>
                                        </a:solidFill>
                                        <a:latin typeface="Cambria Math"/>
                                      </a:rPr>
                                      <m:t>rms</m:t>
                                    </m:r>
                                  </m:sub>
                                </m:sSub>
                                <m:r>
                                  <a:rPr lang="en-US" sz="1800" b="0" i="0" smtClean="0">
                                    <a:solidFill>
                                      <a:schemeClr val="tx1"/>
                                    </a:solidFill>
                                    <a:latin typeface="Cambria Math"/>
                                  </a:rPr>
                                  <m:t>=0.5</m:t>
                                </m:r>
                                <m:r>
                                  <a:rPr lang="en-US" sz="1800" b="0" i="0" smtClean="0">
                                    <a:solidFill>
                                      <a:schemeClr val="tx1"/>
                                    </a:solidFill>
                                    <a:latin typeface="Cambria Math"/>
                                    <a:ea typeface="Cambria Math"/>
                                  </a:rPr>
                                  <m:t>∙</m:t>
                                </m:r>
                                <m:r>
                                  <m:rPr>
                                    <m:sty m:val="p"/>
                                  </m:rPr>
                                  <a:rPr lang="en-US" sz="1800" b="0" i="0" smtClean="0">
                                    <a:solidFill>
                                      <a:schemeClr val="tx1"/>
                                    </a:solidFill>
                                    <a:latin typeface="Cambria Math"/>
                                    <a:ea typeface="Cambria Math"/>
                                  </a:rPr>
                                  <m:t>FSR</m:t>
                                </m:r>
                                <m:r>
                                  <a:rPr lang="en-US" sz="1800" b="0" i="0" smtClean="0">
                                    <a:solidFill>
                                      <a:schemeClr val="tx1"/>
                                    </a:solidFill>
                                    <a:latin typeface="Cambria Math"/>
                                    <a:ea typeface="Cambria Math"/>
                                  </a:rPr>
                                  <m:t>∙0.707</m:t>
                                </m:r>
                              </m:oMath>
                            </m:oMathPara>
                          </a14:m>
                          <a:endParaRPr lang="en-US" sz="1800" b="0" i="0" dirty="0" smtClean="0">
                            <a:solidFill>
                              <a:schemeClr val="tx1"/>
                            </a:solidFill>
                            <a:latin typeface="Cambria Math"/>
                            <a:ea typeface="Cambria Math"/>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800" b="0" i="0" baseline="0" dirty="0" smtClean="0">
                              <a:solidFill>
                                <a:schemeClr val="tx1"/>
                              </a:solidFill>
                              <a:latin typeface="+mn-lt"/>
                              <a:ea typeface="Cambria Math"/>
                            </a:rPr>
                            <a:t>              </a:t>
                          </a:r>
                          <a14:m>
                            <m:oMath xmlns:m="http://schemas.openxmlformats.org/officeDocument/2006/math">
                              <m:r>
                                <a:rPr lang="en-US" sz="1800" b="0" i="0" smtClean="0">
                                  <a:solidFill>
                                    <a:schemeClr val="tx1"/>
                                  </a:solidFill>
                                  <a:latin typeface="Cambria Math"/>
                                  <a:ea typeface="Cambria Math"/>
                                </a:rPr>
                                <m:t>=</m:t>
                              </m:r>
                              <m:r>
                                <a:rPr lang="en-US" sz="1800" b="0" i="0" smtClean="0">
                                  <a:solidFill>
                                    <a:schemeClr val="tx1"/>
                                  </a:solidFill>
                                  <a:latin typeface="Cambria Math"/>
                                </a:rPr>
                                <m:t>0.5</m:t>
                              </m:r>
                              <m:r>
                                <a:rPr lang="en-US" sz="1800" b="0" i="0" smtClean="0">
                                  <a:solidFill>
                                    <a:schemeClr val="tx1"/>
                                  </a:solidFill>
                                  <a:latin typeface="Cambria Math"/>
                                  <a:ea typeface="Cambria Math"/>
                                </a:rPr>
                                <m:t>∙5</m:t>
                              </m:r>
                              <m:r>
                                <m:rPr>
                                  <m:sty m:val="p"/>
                                </m:rPr>
                                <a:rPr lang="en-US" sz="1800" b="0" i="0" smtClean="0">
                                  <a:solidFill>
                                    <a:schemeClr val="tx1"/>
                                  </a:solidFill>
                                  <a:latin typeface="Cambria Math"/>
                                  <a:ea typeface="Cambria Math"/>
                                </a:rPr>
                                <m:t>V</m:t>
                              </m:r>
                              <m:r>
                                <a:rPr lang="en-US" sz="1800" b="0" i="0" smtClean="0">
                                  <a:solidFill>
                                    <a:schemeClr val="tx1"/>
                                  </a:solidFill>
                                  <a:latin typeface="Cambria Math"/>
                                  <a:ea typeface="Cambria Math"/>
                                </a:rPr>
                                <m:t>∙0.707=1.767</m:t>
                              </m:r>
                            </m:oMath>
                          </a14:m>
                          <a:r>
                            <a:rPr lang="en-US" sz="1800" b="0" i="0" dirty="0" smtClean="0">
                              <a:solidFill>
                                <a:schemeClr val="tx1"/>
                              </a:solidFill>
                            </a:rPr>
                            <a:t>V</a:t>
                          </a:r>
                          <a:endParaRPr lang="en-US" sz="1800" b="0" i="0" dirty="0">
                            <a:solidFill>
                              <a:schemeClr val="tx1"/>
                            </a:solidFill>
                          </a:endParaRPr>
                        </a:p>
                      </a:txBody>
                      <a:tcPr anchor="ctr"/>
                    </a:tc>
                  </a:tr>
                  <a:tr h="89286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𝑛𝐴𝐷𝐶</m:t>
                                    </m:r>
                                  </m:sub>
                                </m:sSub>
                                <m:r>
                                  <a:rPr lang="en-US" sz="1800" b="0" i="1" smtClean="0">
                                    <a:solidFill>
                                      <a:schemeClr val="tx1"/>
                                    </a:solidFill>
                                    <a:latin typeface="Cambria Math"/>
                                  </a:rPr>
                                  <m:t>=</m:t>
                                </m:r>
                                <m:f>
                                  <m:fPr>
                                    <m:ctrlPr>
                                      <a:rPr lang="en-US" sz="1800" b="0" i="1" smtClean="0">
                                        <a:solidFill>
                                          <a:schemeClr val="tx1"/>
                                        </a:solidFill>
                                        <a:latin typeface="Cambria Math"/>
                                      </a:rPr>
                                    </m:ctrlPr>
                                  </m:fPr>
                                  <m:num>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𝐹𝑆𝑅</m:t>
                                        </m:r>
                                        <m:r>
                                          <a:rPr lang="en-US" sz="1800" b="0" i="1" smtClean="0">
                                            <a:solidFill>
                                              <a:schemeClr val="tx1"/>
                                            </a:solidFill>
                                            <a:latin typeface="Cambria Math"/>
                                            <a:ea typeface="Cambria Math"/>
                                          </a:rPr>
                                          <m:t>_</m:t>
                                        </m:r>
                                        <m:r>
                                          <a:rPr lang="en-US" sz="1800" b="0" i="1" smtClean="0">
                                            <a:solidFill>
                                              <a:schemeClr val="tx1"/>
                                            </a:solidFill>
                                            <a:latin typeface="Cambria Math"/>
                                            <a:ea typeface="Cambria Math"/>
                                          </a:rPr>
                                          <m:t>𝑟𝑚𝑠</m:t>
                                        </m:r>
                                      </m:sub>
                                    </m:sSub>
                                  </m:num>
                                  <m:den>
                                    <m:sSup>
                                      <m:sSupPr>
                                        <m:ctrlPr>
                                          <a:rPr lang="en-US" sz="1800" b="0" i="1" smtClean="0">
                                            <a:solidFill>
                                              <a:schemeClr val="tx1"/>
                                            </a:solidFill>
                                            <a:latin typeface="Cambria Math"/>
                                          </a:rPr>
                                        </m:ctrlPr>
                                      </m:sSupPr>
                                      <m:e>
                                        <m:r>
                                          <a:rPr lang="en-US" sz="1800" b="0" i="1" smtClean="0">
                                            <a:solidFill>
                                              <a:schemeClr val="tx1"/>
                                            </a:solidFill>
                                            <a:latin typeface="Cambria Math"/>
                                          </a:rPr>
                                          <m:t>10</m:t>
                                        </m:r>
                                      </m:e>
                                      <m:sup>
                                        <m:d>
                                          <m:dPr>
                                            <m:ctrlPr>
                                              <a:rPr lang="en-US" sz="1800" b="0" i="1" smtClean="0">
                                                <a:solidFill>
                                                  <a:schemeClr val="tx1"/>
                                                </a:solidFill>
                                                <a:latin typeface="Cambria Math"/>
                                              </a:rPr>
                                            </m:ctrlPr>
                                          </m:dPr>
                                          <m:e>
                                            <m:f>
                                              <m:fPr>
                                                <m:ctrlPr>
                                                  <a:rPr lang="en-US" sz="1800" b="0" i="1" smtClean="0">
                                                    <a:solidFill>
                                                      <a:schemeClr val="tx1"/>
                                                    </a:solidFill>
                                                    <a:latin typeface="Cambria Math"/>
                                                  </a:rPr>
                                                </m:ctrlPr>
                                              </m:fPr>
                                              <m:num>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𝐴𝐷𝐶</m:t>
                                                    </m:r>
                                                  </m:sub>
                                                </m:sSub>
                                              </m:num>
                                              <m:den>
                                                <m:r>
                                                  <a:rPr lang="en-US" sz="1800" b="0" i="1" smtClean="0">
                                                    <a:solidFill>
                                                      <a:schemeClr val="tx1"/>
                                                    </a:solidFill>
                                                    <a:latin typeface="Cambria Math"/>
                                                  </a:rPr>
                                                  <m:t>20</m:t>
                                                </m:r>
                                              </m:den>
                                            </m:f>
                                          </m:e>
                                        </m:d>
                                      </m:sup>
                                    </m:sSup>
                                  </m:den>
                                </m:f>
                                <m:r>
                                  <a:rPr lang="en-US" sz="1800" b="0" i="1" smtClean="0">
                                    <a:solidFill>
                                      <a:schemeClr val="tx1"/>
                                    </a:solidFill>
                                    <a:latin typeface="Cambria Math"/>
                                  </a:rPr>
                                  <m:t>=</m:t>
                                </m:r>
                                <m:f>
                                  <m:fPr>
                                    <m:ctrlPr>
                                      <a:rPr lang="en-US" sz="1800" b="0" i="1" smtClean="0">
                                        <a:solidFill>
                                          <a:schemeClr val="tx1"/>
                                        </a:solidFill>
                                        <a:latin typeface="Cambria Math"/>
                                      </a:rPr>
                                    </m:ctrlPr>
                                  </m:fPr>
                                  <m:num>
                                    <m:r>
                                      <a:rPr lang="en-US" sz="1800" b="0" i="1" smtClean="0">
                                        <a:solidFill>
                                          <a:schemeClr val="tx1"/>
                                        </a:solidFill>
                                        <a:latin typeface="Cambria Math"/>
                                        <a:ea typeface="Cambria Math"/>
                                      </a:rPr>
                                      <m:t>1.767</m:t>
                                    </m:r>
                                    <m:r>
                                      <a:rPr lang="en-US" sz="1800" b="0" i="1" smtClean="0">
                                        <a:solidFill>
                                          <a:schemeClr val="tx1"/>
                                        </a:solidFill>
                                        <a:latin typeface="Cambria Math"/>
                                        <a:ea typeface="Cambria Math"/>
                                      </a:rPr>
                                      <m:t>𝑉</m:t>
                                    </m:r>
                                  </m:num>
                                  <m:den>
                                    <m:sSup>
                                      <m:sSupPr>
                                        <m:ctrlPr>
                                          <a:rPr lang="en-US" sz="1800" b="0" i="1" smtClean="0">
                                            <a:solidFill>
                                              <a:schemeClr val="tx1"/>
                                            </a:solidFill>
                                            <a:latin typeface="Cambria Math"/>
                                          </a:rPr>
                                        </m:ctrlPr>
                                      </m:sSupPr>
                                      <m:e>
                                        <m:r>
                                          <a:rPr lang="en-US" sz="1800" b="0" i="1" smtClean="0">
                                            <a:solidFill>
                                              <a:schemeClr val="tx1"/>
                                            </a:solidFill>
                                            <a:latin typeface="Cambria Math"/>
                                          </a:rPr>
                                          <m:t>10</m:t>
                                        </m:r>
                                      </m:e>
                                      <m:sup>
                                        <m:d>
                                          <m:dPr>
                                            <m:ctrlPr>
                                              <a:rPr lang="en-US" sz="1800" b="0" i="1" smtClean="0">
                                                <a:solidFill>
                                                  <a:schemeClr val="tx1"/>
                                                </a:solidFill>
                                                <a:latin typeface="Cambria Math"/>
                                              </a:rPr>
                                            </m:ctrlPr>
                                          </m:dPr>
                                          <m:e>
                                            <m:f>
                                              <m:fPr>
                                                <m:ctrlPr>
                                                  <a:rPr lang="en-US" sz="1800" b="0" i="1" smtClean="0">
                                                    <a:solidFill>
                                                      <a:schemeClr val="tx1"/>
                                                    </a:solidFill>
                                                    <a:latin typeface="Cambria Math"/>
                                                  </a:rPr>
                                                </m:ctrlPr>
                                              </m:fPr>
                                              <m:num>
                                                <m:r>
                                                  <a:rPr lang="en-US" sz="1800" b="0" i="1" smtClean="0">
                                                    <a:solidFill>
                                                      <a:schemeClr val="tx1"/>
                                                    </a:solidFill>
                                                    <a:latin typeface="Cambria Math"/>
                                                  </a:rPr>
                                                  <m:t>93</m:t>
                                                </m:r>
                                                <m:r>
                                                  <a:rPr lang="en-US" sz="1800" b="0" i="1" smtClean="0">
                                                    <a:solidFill>
                                                      <a:schemeClr val="tx1"/>
                                                    </a:solidFill>
                                                    <a:latin typeface="Cambria Math"/>
                                                  </a:rPr>
                                                  <m:t>𝑑𝐵</m:t>
                                                </m:r>
                                              </m:num>
                                              <m:den>
                                                <m:r>
                                                  <a:rPr lang="en-US" sz="1800" b="0" i="1" smtClean="0">
                                                    <a:solidFill>
                                                      <a:schemeClr val="tx1"/>
                                                    </a:solidFill>
                                                    <a:latin typeface="Cambria Math"/>
                                                  </a:rPr>
                                                  <m:t>20</m:t>
                                                </m:r>
                                              </m:den>
                                            </m:f>
                                          </m:e>
                                        </m:d>
                                      </m:sup>
                                    </m:sSup>
                                  </m:den>
                                </m:f>
                                <m:r>
                                  <a:rPr lang="en-US" sz="1800" b="0" i="1" smtClean="0">
                                    <a:solidFill>
                                      <a:schemeClr val="tx1"/>
                                    </a:solidFill>
                                    <a:latin typeface="Cambria Math"/>
                                  </a:rPr>
                                  <m:t>=39.6</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𝑟𝑚𝑠</m:t>
                                </m:r>
                              </m:oMath>
                            </m:oMathPara>
                          </a14:m>
                          <a:endParaRPr lang="en-US" sz="1800" b="0" dirty="0">
                            <a:solidFill>
                              <a:schemeClr val="tx1"/>
                            </a:solidFill>
                          </a:endParaRPr>
                        </a:p>
                      </a:txBody>
                      <a:tcPr anchor="ctr"/>
                    </a:tc>
                  </a:tr>
                  <a:tr h="77064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𝑛𝑇</m:t>
                                    </m:r>
                                  </m:sub>
                                </m:sSub>
                                <m:r>
                                  <a:rPr lang="en-US" sz="1800" b="0" i="1" smtClean="0">
                                    <a:solidFill>
                                      <a:schemeClr val="tx1"/>
                                    </a:solidFill>
                                    <a:latin typeface="Cambria Math"/>
                                  </a:rPr>
                                  <m:t>=</m:t>
                                </m:r>
                                <m:rad>
                                  <m:radPr>
                                    <m:degHide m:val="on"/>
                                    <m:ctrlPr>
                                      <a:rPr lang="en-US" sz="1800" b="0" i="1" smtClean="0">
                                        <a:solidFill>
                                          <a:schemeClr val="tx1"/>
                                        </a:solidFill>
                                        <a:latin typeface="Cambria Math"/>
                                      </a:rPr>
                                    </m:ctrlPr>
                                  </m:radPr>
                                  <m:deg/>
                                  <m:e>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𝑛𝐴𝐷𝐶</m:t>
                                                </m:r>
                                              </m:sub>
                                            </m:sSub>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𝑛𝐴𝑚𝑝</m:t>
                                                </m:r>
                                              </m:sub>
                                            </m:sSub>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r>
                                          <a:rPr lang="en-US" sz="1800" b="0" i="1" smtClean="0">
                                            <a:solidFill>
                                              <a:schemeClr val="tx1"/>
                                            </a:solidFill>
                                            <a:latin typeface="Cambria Math"/>
                                          </a:rPr>
                                          <m:t>(</m:t>
                                        </m:r>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𝑛𝑅𝑒𝑓</m:t>
                                            </m:r>
                                          </m:sub>
                                        </m:sSub>
                                        <m:r>
                                          <a:rPr lang="en-US" sz="1800" b="0" i="1" smtClean="0">
                                            <a:solidFill>
                                              <a:schemeClr val="tx1"/>
                                            </a:solidFill>
                                            <a:latin typeface="Cambria Math"/>
                                          </a:rPr>
                                          <m:t>)</m:t>
                                        </m:r>
                                      </m:e>
                                      <m:sup>
                                        <m:r>
                                          <a:rPr lang="en-US" sz="1800" b="0" i="1" smtClean="0">
                                            <a:solidFill>
                                              <a:schemeClr val="tx1"/>
                                            </a:solidFill>
                                            <a:latin typeface="Cambria Math"/>
                                          </a:rPr>
                                          <m:t>2</m:t>
                                        </m:r>
                                      </m:sup>
                                    </m:sSup>
                                  </m:e>
                                </m:rad>
                              </m:oMath>
                            </m:oMathPara>
                          </a14:m>
                          <a:endParaRPr lang="en-US" sz="1800" b="0" i="1" dirty="0" smtClean="0">
                            <a:solidFill>
                              <a:schemeClr val="tx1"/>
                            </a:solidFill>
                            <a:latin typeface="Cambria Math"/>
                          </a:endParaRPr>
                        </a:p>
                        <a:p>
                          <a:pPr marL="0" marR="0" indent="0" algn="l" defTabSz="1218864" rtl="0" eaLnBrk="1" fontAlgn="auto" latinLnBrk="0" hangingPunct="1">
                            <a:lnSpc>
                              <a:spcPct val="100000"/>
                            </a:lnSpc>
                            <a:spcBef>
                              <a:spcPts val="0"/>
                            </a:spcBef>
                            <a:spcAft>
                              <a:spcPts val="0"/>
                            </a:spcAft>
                            <a:buClrTx/>
                            <a:buSzTx/>
                            <a:buFontTx/>
                            <a:buNone/>
                            <a:tabLst/>
                            <a:defRPr/>
                          </a:pPr>
                          <a:r>
                            <a:rPr lang="en-US" sz="1800" b="0" dirty="0" smtClean="0">
                              <a:solidFill>
                                <a:schemeClr val="tx1"/>
                              </a:solidFill>
                            </a:rPr>
                            <a:t>       </a:t>
                          </a:r>
                          <a14:m>
                            <m:oMath xmlns:m="http://schemas.openxmlformats.org/officeDocument/2006/math">
                              <m:r>
                                <a:rPr lang="en-US" sz="1800" b="0" i="1" smtClean="0">
                                  <a:solidFill>
                                    <a:schemeClr val="tx1"/>
                                  </a:solidFill>
                                  <a:latin typeface="Cambria Math"/>
                                </a:rPr>
                                <m:t>=</m:t>
                              </m:r>
                              <m:rad>
                                <m:radPr>
                                  <m:degHide m:val="on"/>
                                  <m:ctrlPr>
                                    <a:rPr lang="en-US" sz="1800" b="0" i="1" smtClean="0">
                                      <a:solidFill>
                                        <a:schemeClr val="tx1"/>
                                      </a:solidFill>
                                      <a:latin typeface="Cambria Math"/>
                                    </a:rPr>
                                  </m:ctrlPr>
                                </m:radPr>
                                <m:deg/>
                                <m:e>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r>
                                            <a:rPr lang="en-US" sz="1800" b="0" i="1" smtClean="0">
                                              <a:solidFill>
                                                <a:schemeClr val="tx1"/>
                                              </a:solidFill>
                                              <a:latin typeface="Cambria Math"/>
                                            </a:rPr>
                                            <m:t>36.9</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d>
                                        <m:dPr>
                                          <m:ctrlPr>
                                            <a:rPr lang="en-US" sz="1800" b="0" i="1" smtClean="0">
                                              <a:solidFill>
                                                <a:schemeClr val="tx1"/>
                                              </a:solidFill>
                                              <a:latin typeface="Cambria Math"/>
                                            </a:rPr>
                                          </m:ctrlPr>
                                        </m:dPr>
                                        <m:e>
                                          <m:r>
                                            <a:rPr lang="en-US" sz="1800" b="0" i="1" smtClean="0">
                                              <a:solidFill>
                                                <a:schemeClr val="tx1"/>
                                              </a:solidFill>
                                              <a:latin typeface="Cambria Math"/>
                                            </a:rPr>
                                            <m:t>128.8</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e>
                                      </m:d>
                                    </m:e>
                                    <m:sup>
                                      <m:r>
                                        <a:rPr lang="en-US" sz="1800" b="0" i="1" smtClean="0">
                                          <a:solidFill>
                                            <a:schemeClr val="tx1"/>
                                          </a:solidFill>
                                          <a:latin typeface="Cambria Math"/>
                                        </a:rPr>
                                        <m:t>2</m:t>
                                      </m:r>
                                    </m:sup>
                                  </m:sSup>
                                  <m:r>
                                    <a:rPr lang="en-US" sz="1800" b="0" i="1" smtClean="0">
                                      <a:solidFill>
                                        <a:schemeClr val="tx1"/>
                                      </a:solidFill>
                                      <a:latin typeface="Cambria Math"/>
                                    </a:rPr>
                                    <m:t>+</m:t>
                                  </m:r>
                                  <m:sSup>
                                    <m:sSupPr>
                                      <m:ctrlPr>
                                        <a:rPr lang="en-US" sz="1800" b="0" i="1" smtClean="0">
                                          <a:solidFill>
                                            <a:schemeClr val="tx1"/>
                                          </a:solidFill>
                                          <a:latin typeface="Cambria Math"/>
                                        </a:rPr>
                                      </m:ctrlPr>
                                    </m:sSupPr>
                                    <m:e>
                                      <m:r>
                                        <a:rPr lang="en-US" sz="1800" b="0" i="1" smtClean="0">
                                          <a:solidFill>
                                            <a:schemeClr val="tx1"/>
                                          </a:solidFill>
                                          <a:latin typeface="Cambria Math"/>
                                        </a:rPr>
                                        <m:t>(6.3</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rPr>
                                        <m:t>)</m:t>
                                      </m:r>
                                    </m:e>
                                    <m:sup>
                                      <m:r>
                                        <a:rPr lang="en-US" sz="1800" b="0" i="1" smtClean="0">
                                          <a:solidFill>
                                            <a:schemeClr val="tx1"/>
                                          </a:solidFill>
                                          <a:latin typeface="Cambria Math"/>
                                        </a:rPr>
                                        <m:t>2</m:t>
                                      </m:r>
                                    </m:sup>
                                  </m:sSup>
                                </m:e>
                              </m:rad>
                              <m:r>
                                <a:rPr lang="en-US" sz="1800" b="0" i="1" smtClean="0">
                                  <a:solidFill>
                                    <a:schemeClr val="tx1"/>
                                  </a:solidFill>
                                  <a:latin typeface="Cambria Math"/>
                                </a:rPr>
                                <m:t>=134</m:t>
                              </m:r>
                              <m:r>
                                <a:rPr lang="el-GR"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𝑟𝑚𝑠</m:t>
                              </m:r>
                            </m:oMath>
                          </a14:m>
                          <a:endParaRPr lang="en-US" sz="1800" b="0" dirty="0">
                            <a:solidFill>
                              <a:schemeClr val="tx1"/>
                            </a:solidFill>
                          </a:endParaRPr>
                        </a:p>
                      </a:txBody>
                      <a:tcPr anchor="ctr"/>
                    </a:tc>
                  </a:tr>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𝑡𝑜𝑡𝑎𝑙</m:t>
                                    </m:r>
                                  </m:sub>
                                </m:sSub>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FSR</m:t>
                                                </m:r>
                                              </m:e>
                                              <m:sub>
                                                <m:r>
                                                  <m:rPr>
                                                    <m:sty m:val="p"/>
                                                  </m:rPr>
                                                  <a:rPr lang="en-US" sz="1800" b="0" i="0" smtClean="0">
                                                    <a:solidFill>
                                                      <a:schemeClr val="tx1"/>
                                                    </a:solidFill>
                                                    <a:latin typeface="Cambria Math"/>
                                                  </a:rPr>
                                                  <m:t>rms</m:t>
                                                </m:r>
                                              </m:sub>
                                            </m:sSub>
                                          </m:sub>
                                        </m:sSub>
                                      </m:num>
                                      <m:den>
                                        <m:sSub>
                                          <m:sSubPr>
                                            <m:ctrlPr>
                                              <a:rPr lang="en-US" sz="1800" b="0" i="1" smtClean="0">
                                                <a:solidFill>
                                                  <a:schemeClr val="tx1"/>
                                                </a:solidFill>
                                                <a:latin typeface="Cambria Math"/>
                                                <a:ea typeface="Cambria Math"/>
                                              </a:rPr>
                                            </m:ctrlPr>
                                          </m:sSubPr>
                                          <m:e>
                                            <m:r>
                                              <a:rPr lang="en-US" sz="1800" b="0" i="1" smtClean="0">
                                                <a:solidFill>
                                                  <a:schemeClr val="tx1"/>
                                                </a:solidFill>
                                                <a:latin typeface="Cambria Math"/>
                                                <a:ea typeface="Cambria Math"/>
                                              </a:rPr>
                                              <m:t>𝑉</m:t>
                                            </m:r>
                                          </m:e>
                                          <m:sub>
                                            <m:r>
                                              <a:rPr lang="en-US" sz="1800" b="0" i="1" smtClean="0">
                                                <a:solidFill>
                                                  <a:schemeClr val="tx1"/>
                                                </a:solidFill>
                                                <a:latin typeface="Cambria Math"/>
                                                <a:ea typeface="Cambria Math"/>
                                              </a:rPr>
                                              <m:t>𝑛𝑇</m:t>
                                            </m:r>
                                          </m:sub>
                                        </m:sSub>
                                      </m:den>
                                    </m:f>
                                  </m:e>
                                </m:d>
                                <m:r>
                                  <a:rPr lang="en-US" sz="1800" b="0" i="1" smtClean="0">
                                    <a:solidFill>
                                      <a:schemeClr val="tx1"/>
                                    </a:solidFill>
                                    <a:latin typeface="Cambria Math"/>
                                    <a:ea typeface="Cambria Math"/>
                                  </a:rPr>
                                  <m:t>=</m:t>
                                </m:r>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r>
                                          <a:rPr lang="en-US" sz="1800" b="0" i="1" smtClean="0">
                                            <a:solidFill>
                                              <a:schemeClr val="tx1"/>
                                            </a:solidFill>
                                            <a:latin typeface="Cambria Math"/>
                                            <a:ea typeface="Cambria Math"/>
                                          </a:rPr>
                                          <m:t>1.767</m:t>
                                        </m:r>
                                        <m:r>
                                          <a:rPr lang="en-US" sz="1800" b="0" i="1" smtClean="0">
                                            <a:solidFill>
                                              <a:schemeClr val="tx1"/>
                                            </a:solidFill>
                                            <a:latin typeface="Cambria Math"/>
                                            <a:ea typeface="Cambria Math"/>
                                          </a:rPr>
                                          <m:t>𝑉</m:t>
                                        </m:r>
                                      </m:num>
                                      <m:den>
                                        <m:r>
                                          <a:rPr lang="en-US" sz="1800" b="0" i="1" smtClean="0">
                                            <a:solidFill>
                                              <a:schemeClr val="tx1"/>
                                            </a:solidFill>
                                            <a:latin typeface="Cambria Math"/>
                                          </a:rPr>
                                          <m:t>134</m:t>
                                        </m:r>
                                        <m:r>
                                          <a:rPr lang="el-GR"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m:rPr>
                                            <m:nor/>
                                          </m:rPr>
                                          <a:rPr lang="en-US" sz="1800" b="0" dirty="0">
                                            <a:solidFill>
                                              <a:schemeClr val="tx1"/>
                                            </a:solidFill>
                                          </a:rPr>
                                          <m:t> </m:t>
                                        </m:r>
                                      </m:den>
                                    </m:f>
                                  </m:e>
                                </m:d>
                                <m:r>
                                  <a:rPr lang="en-US" sz="1800" b="0" i="1" smtClean="0">
                                    <a:solidFill>
                                      <a:schemeClr val="tx1"/>
                                    </a:solidFill>
                                    <a:latin typeface="Cambria Math"/>
                                    <a:ea typeface="Cambria Math"/>
                                  </a:rPr>
                                  <m:t>=82.4 </m:t>
                                </m:r>
                                <m:r>
                                  <a:rPr lang="en-US" sz="1800" b="0" i="1" smtClean="0">
                                    <a:solidFill>
                                      <a:schemeClr val="tx1"/>
                                    </a:solidFill>
                                    <a:latin typeface="Cambria Math"/>
                                    <a:ea typeface="Cambria Math"/>
                                  </a:rPr>
                                  <m:t>𝑑𝐵</m:t>
                                </m:r>
                                <m:r>
                                  <a:rPr lang="en-US" sz="1800" b="0" i="1" smtClean="0">
                                    <a:solidFill>
                                      <a:schemeClr val="tx1"/>
                                    </a:solidFill>
                                    <a:latin typeface="Cambria Math"/>
                                    <a:ea typeface="Cambria Math"/>
                                  </a:rPr>
                                  <m:t>⁡</m:t>
                                </m:r>
                              </m:oMath>
                            </m:oMathPara>
                          </a14:m>
                          <a:endParaRPr lang="en-US" sz="1800" b="0" dirty="0">
                            <a:solidFill>
                              <a:schemeClr val="tx1"/>
                            </a:solidFill>
                          </a:endParaRPr>
                        </a:p>
                      </a:txBody>
                      <a:tcPr anchor="ctr"/>
                    </a:tc>
                  </a:tr>
                </a:tbl>
              </a:graphicData>
            </a:graphic>
          </p:graphicFrame>
        </mc:Choice>
        <mc:Fallback xmlns="">
          <p:graphicFrame>
            <p:nvGraphicFramePr>
              <p:cNvPr id="5" name="Table 4"/>
              <p:cNvGraphicFramePr>
                <a:graphicFrameLocks noGrp="1"/>
              </p:cNvGraphicFramePr>
              <p:nvPr>
                <p:extLst>
                  <p:ext uri="{D42A27DB-BD31-4B8C-83A1-F6EECF244321}">
                    <p14:modId xmlns:a14="http://schemas.microsoft.com/office/drawing/2010/main" xmlns="" xmlns:p14="http://schemas.microsoft.com/office/powerpoint/2010/main" val="2392226151"/>
                  </p:ext>
                </p:extLst>
              </p:nvPr>
            </p:nvGraphicFramePr>
            <p:xfrm>
              <a:off x="8077200" y="2280355"/>
              <a:ext cx="6477000" cy="3663245"/>
            </p:xfrm>
            <a:graphic>
              <a:graphicData uri="http://schemas.openxmlformats.org/drawingml/2006/table">
                <a:tbl>
                  <a:tblPr firstRow="1" bandRow="1">
                    <a:tableStyleId>{2D5ABB26-0587-4C30-8999-92F81FD0307C}</a:tableStyleId>
                  </a:tblPr>
                  <a:tblGrid>
                    <a:gridCol w="6477000"/>
                  </a:tblGrid>
                  <a:tr h="944817">
                    <a:tc>
                      <a:txBody>
                        <a:bodyPr/>
                        <a:lstStyle/>
                        <a:p>
                          <a:endParaRPr lang="en-US"/>
                        </a:p>
                      </a:txBody>
                      <a:tcPr anchor="ctr">
                        <a:blipFill rotWithShape="1">
                          <a:blip r:embed="rId4"/>
                          <a:stretch>
                            <a:fillRect b="-287742"/>
                          </a:stretch>
                        </a:blipFill>
                      </a:tcPr>
                    </a:tc>
                  </a:tr>
                  <a:tr h="892863">
                    <a:tc>
                      <a:txBody>
                        <a:bodyPr/>
                        <a:lstStyle/>
                        <a:p>
                          <a:endParaRPr lang="en-US"/>
                        </a:p>
                      </a:txBody>
                      <a:tcPr anchor="ctr">
                        <a:blipFill rotWithShape="1">
                          <a:blip r:embed="rId4"/>
                          <a:stretch>
                            <a:fillRect t="-106164" b="-205479"/>
                          </a:stretch>
                        </a:blipFill>
                      </a:tcPr>
                    </a:tc>
                  </a:tr>
                  <a:tr h="981837">
                    <a:tc>
                      <a:txBody>
                        <a:bodyPr/>
                        <a:lstStyle/>
                        <a:p>
                          <a:endParaRPr lang="en-US"/>
                        </a:p>
                      </a:txBody>
                      <a:tcPr anchor="ctr">
                        <a:blipFill rotWithShape="1">
                          <a:blip r:embed="rId4"/>
                          <a:stretch>
                            <a:fillRect t="-185802" b="-85185"/>
                          </a:stretch>
                        </a:blipFill>
                      </a:tcPr>
                    </a:tc>
                  </a:tr>
                  <a:tr h="843728">
                    <a:tc>
                      <a:txBody>
                        <a:bodyPr/>
                        <a:lstStyle/>
                        <a:p>
                          <a:endParaRPr lang="en-US"/>
                        </a:p>
                      </a:txBody>
                      <a:tcPr anchor="ctr">
                        <a:blipFill rotWithShape="1">
                          <a:blip r:embed="rId4"/>
                          <a:stretch>
                            <a:fillRect t="-335507"/>
                          </a:stretch>
                        </a:blipFill>
                      </a:tcPr>
                    </a:tc>
                  </a:tr>
                </a:tbl>
              </a:graphicData>
            </a:graphic>
          </p:graphicFrame>
        </mc:Fallback>
      </mc:AlternateContent>
      <p:sp>
        <p:nvSpPr>
          <p:cNvPr id="6" name="Rounded Rectangle 5"/>
          <p:cNvSpPr/>
          <p:nvPr/>
        </p:nvSpPr>
        <p:spPr>
          <a:xfrm>
            <a:off x="7696200" y="1981200"/>
            <a:ext cx="6629400" cy="41910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522011379"/>
              </p:ext>
            </p:extLst>
          </p:nvPr>
        </p:nvGraphicFramePr>
        <p:xfrm>
          <a:off x="228600" y="1447800"/>
          <a:ext cx="7315200" cy="4973702"/>
        </p:xfrm>
        <a:graphic>
          <a:graphicData uri="http://schemas.openxmlformats.org/presentationml/2006/ole">
            <mc:AlternateContent xmlns:mc="http://schemas.openxmlformats.org/markup-compatibility/2006">
              <mc:Choice xmlns:v="urn:schemas-microsoft-com:vml" Requires="v">
                <p:oleObj spid="_x0000_s40347" name="Visio" r:id="rId5" imgW="5733518" imgH="3899232" progId="">
                  <p:embed/>
                </p:oleObj>
              </mc:Choice>
              <mc:Fallback>
                <p:oleObj name="Visio" r:id="rId5" imgW="5733518" imgH="3899232" progId="">
                  <p:embed/>
                  <p:pic>
                    <p:nvPicPr>
                      <p:cNvPr id="0" name="Picture 3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447800"/>
                        <a:ext cx="7315200" cy="49737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90115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Chain Noise: Analog Engineer’s Calculator</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pic>
        <p:nvPicPr>
          <p:cNvPr id="4915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422" y="1314450"/>
            <a:ext cx="12396978" cy="6076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V="1">
            <a:off x="3962400" y="2895600"/>
            <a:ext cx="1249013" cy="172646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667000" y="4352925"/>
            <a:ext cx="3421470" cy="981075"/>
            <a:chOff x="7371554" y="1246256"/>
            <a:chExt cx="5913446" cy="1466411"/>
          </a:xfrm>
        </p:grpSpPr>
        <p:sp>
          <p:nvSpPr>
            <p:cNvPr id="7" name="Rounded Rectangle 6"/>
            <p:cNvSpPr/>
            <p:nvPr/>
          </p:nvSpPr>
          <p:spPr>
            <a:xfrm>
              <a:off x="7371554" y="1246256"/>
              <a:ext cx="5663062" cy="146641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420767" y="1349514"/>
              <a:ext cx="5864233" cy="1058076"/>
            </a:xfrm>
            <a:prstGeom prst="rect">
              <a:avLst/>
            </a:prstGeom>
            <a:noFill/>
          </p:spPr>
          <p:txBody>
            <a:bodyPr wrap="square" rtlCol="0">
              <a:spAutoFit/>
            </a:bodyPr>
            <a:lstStyle/>
            <a:p>
              <a:r>
                <a:rPr lang="en-US" sz="2000" dirty="0" smtClean="0"/>
                <a:t>1. Enter the total </a:t>
              </a:r>
              <a:r>
                <a:rPr lang="en-US" sz="2000" dirty="0" err="1" smtClean="0"/>
                <a:t>rms</a:t>
              </a:r>
              <a:r>
                <a:rPr lang="en-US" sz="2000" dirty="0" smtClean="0"/>
                <a:t> noise from the signal chain.</a:t>
              </a:r>
              <a:endParaRPr lang="en-US" sz="2000" dirty="0"/>
            </a:p>
          </p:txBody>
        </p:sp>
      </p:grpSp>
      <p:cxnSp>
        <p:nvCxnSpPr>
          <p:cNvPr id="12" name="Straight Arrow Connector 11"/>
          <p:cNvCxnSpPr/>
          <p:nvPr/>
        </p:nvCxnSpPr>
        <p:spPr>
          <a:xfrm flipV="1">
            <a:off x="7696200" y="3581400"/>
            <a:ext cx="0" cy="190389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6400800" y="5216156"/>
            <a:ext cx="3421470" cy="981075"/>
            <a:chOff x="7371554" y="1246256"/>
            <a:chExt cx="5913446" cy="1466411"/>
          </a:xfrm>
        </p:grpSpPr>
        <p:sp>
          <p:nvSpPr>
            <p:cNvPr id="14" name="Rounded Rectangle 13"/>
            <p:cNvSpPr/>
            <p:nvPr/>
          </p:nvSpPr>
          <p:spPr>
            <a:xfrm>
              <a:off x="7371554" y="1246256"/>
              <a:ext cx="5663062" cy="146641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420767" y="1349514"/>
              <a:ext cx="5864233" cy="1058076"/>
            </a:xfrm>
            <a:prstGeom prst="rect">
              <a:avLst/>
            </a:prstGeom>
            <a:noFill/>
          </p:spPr>
          <p:txBody>
            <a:bodyPr wrap="square" rtlCol="0">
              <a:spAutoFit/>
            </a:bodyPr>
            <a:lstStyle/>
            <a:p>
              <a:r>
                <a:rPr lang="en-US" sz="2000" dirty="0" smtClean="0"/>
                <a:t>2. Enter the noise from the ADC data sheet.</a:t>
              </a:r>
              <a:endParaRPr lang="en-US" sz="2000" dirty="0"/>
            </a:p>
          </p:txBody>
        </p:sp>
      </p:grpSp>
      <p:cxnSp>
        <p:nvCxnSpPr>
          <p:cNvPr id="17" name="Straight Arrow Connector 16"/>
          <p:cNvCxnSpPr/>
          <p:nvPr/>
        </p:nvCxnSpPr>
        <p:spPr>
          <a:xfrm flipH="1" flipV="1">
            <a:off x="10287000" y="3429000"/>
            <a:ext cx="1570387" cy="14063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10561987" y="4566173"/>
            <a:ext cx="3421470" cy="981075"/>
            <a:chOff x="7371554" y="1246256"/>
            <a:chExt cx="5913446" cy="1466411"/>
          </a:xfrm>
        </p:grpSpPr>
        <p:sp>
          <p:nvSpPr>
            <p:cNvPr id="19" name="Rounded Rectangle 18"/>
            <p:cNvSpPr/>
            <p:nvPr/>
          </p:nvSpPr>
          <p:spPr>
            <a:xfrm>
              <a:off x="7371554" y="1246256"/>
              <a:ext cx="5663062" cy="1466411"/>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420767" y="1349514"/>
              <a:ext cx="5864233" cy="1058076"/>
            </a:xfrm>
            <a:prstGeom prst="rect">
              <a:avLst/>
            </a:prstGeom>
            <a:noFill/>
          </p:spPr>
          <p:txBody>
            <a:bodyPr wrap="square" rtlCol="0">
              <a:spAutoFit/>
            </a:bodyPr>
            <a:lstStyle/>
            <a:p>
              <a:r>
                <a:rPr lang="en-US" sz="2000" dirty="0"/>
                <a:t>3</a:t>
              </a:r>
              <a:r>
                <a:rPr lang="en-US" sz="2000" dirty="0" smtClean="0"/>
                <a:t>. Press “ok” and the total noise is displayed here.</a:t>
              </a:r>
              <a:endParaRPr lang="en-US" sz="2000" dirty="0"/>
            </a:p>
          </p:txBody>
        </p:sp>
      </p:grpSp>
      <p:sp>
        <p:nvSpPr>
          <p:cNvPr id="22" name="TextBox 21"/>
          <p:cNvSpPr txBox="1"/>
          <p:nvPr/>
        </p:nvSpPr>
        <p:spPr>
          <a:xfrm>
            <a:off x="3886200" y="6477000"/>
            <a:ext cx="7848600" cy="984885"/>
          </a:xfrm>
          <a:prstGeom prst="rect">
            <a:avLst/>
          </a:prstGeom>
          <a:noFill/>
        </p:spPr>
        <p:txBody>
          <a:bodyPr wrap="square" rtlCol="0">
            <a:spAutoFit/>
          </a:bodyPr>
          <a:lstStyle/>
          <a:p>
            <a:r>
              <a:rPr lang="en-US" dirty="0">
                <a:hlinkClick r:id="rId4"/>
              </a:rPr>
              <a:t>http://</a:t>
            </a:r>
            <a:r>
              <a:rPr lang="en-US" dirty="0" smtClean="0">
                <a:hlinkClick r:id="rId4"/>
              </a:rPr>
              <a:t>www.ti.com/tool/analog-engineer-calc</a:t>
            </a:r>
            <a:endParaRPr lang="en-US" dirty="0" smtClean="0"/>
          </a:p>
          <a:p>
            <a:endParaRPr lang="en-US" dirty="0"/>
          </a:p>
        </p:txBody>
      </p:sp>
    </p:spTree>
    <p:extLst>
      <p:ext uri="{BB962C8B-B14F-4D97-AF65-F5344CB8AC3E}">
        <p14:creationId xmlns:p14="http://schemas.microsoft.com/office/powerpoint/2010/main" val="2264420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SNR of Amplifier + ADC: </a:t>
            </a:r>
            <a:r>
              <a:rPr lang="en-US" dirty="0" smtClean="0"/>
              <a:t>Measured Result</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856" y="1189299"/>
            <a:ext cx="8098744" cy="5673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3845007120"/>
                  </p:ext>
                </p:extLst>
              </p:nvPr>
            </p:nvGraphicFramePr>
            <p:xfrm>
              <a:off x="8763000" y="1213555"/>
              <a:ext cx="5791200" cy="2507239"/>
            </p:xfrm>
            <a:graphic>
              <a:graphicData uri="http://schemas.openxmlformats.org/drawingml/2006/table">
                <a:tbl>
                  <a:tblPr firstRow="1" bandRow="1">
                    <a:tableStyleId>{2D5ABB26-0587-4C30-8999-92F81FD0307C}</a:tableStyleId>
                  </a:tblPr>
                  <a:tblGrid>
                    <a:gridCol w="5791200"/>
                  </a:tblGrid>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1800" b="0" i="1" smtClean="0">
                                    <a:solidFill>
                                      <a:schemeClr val="tx1"/>
                                    </a:solidFill>
                                    <a:latin typeface="Cambria Math"/>
                                  </a:rPr>
                                  <m:t>𝐿𝑆𝐵</m:t>
                                </m:r>
                                <m:r>
                                  <a:rPr lang="en-US" sz="1800" b="0" i="1" smtClean="0">
                                    <a:solidFill>
                                      <a:schemeClr val="tx1"/>
                                    </a:solidFill>
                                    <a:latin typeface="Cambria Math"/>
                                  </a:rPr>
                                  <m:t>=</m:t>
                                </m:r>
                                <m:f>
                                  <m:fPr>
                                    <m:ctrlPr>
                                      <a:rPr lang="en-US" sz="1800" b="0" i="1" smtClean="0">
                                        <a:solidFill>
                                          <a:schemeClr val="tx1"/>
                                        </a:solidFill>
                                        <a:latin typeface="Cambria Math"/>
                                      </a:rPr>
                                    </m:ctrlPr>
                                  </m:fPr>
                                  <m:num>
                                    <m:r>
                                      <a:rPr lang="en-US" sz="1800" b="0" i="1" smtClean="0">
                                        <a:solidFill>
                                          <a:schemeClr val="tx1"/>
                                        </a:solidFill>
                                        <a:latin typeface="Cambria Math"/>
                                      </a:rPr>
                                      <m:t>𝐹𝑆𝑅</m:t>
                                    </m:r>
                                  </m:num>
                                  <m:den>
                                    <m:sSup>
                                      <m:sSupPr>
                                        <m:ctrlPr>
                                          <a:rPr lang="en-US" sz="1800" b="0" i="1" smtClean="0">
                                            <a:solidFill>
                                              <a:schemeClr val="tx1"/>
                                            </a:solidFill>
                                            <a:latin typeface="Cambria Math"/>
                                          </a:rPr>
                                        </m:ctrlPr>
                                      </m:sSupPr>
                                      <m:e>
                                        <m:r>
                                          <a:rPr lang="en-US" sz="1800" b="0" i="1" smtClean="0">
                                            <a:solidFill>
                                              <a:schemeClr val="tx1"/>
                                            </a:solidFill>
                                            <a:latin typeface="Cambria Math"/>
                                          </a:rPr>
                                          <m:t>2</m:t>
                                        </m:r>
                                      </m:e>
                                      <m:sup>
                                        <m:r>
                                          <a:rPr lang="en-US" sz="1800" b="0" i="1" smtClean="0">
                                            <a:solidFill>
                                              <a:schemeClr val="tx1"/>
                                            </a:solidFill>
                                            <a:latin typeface="Cambria Math"/>
                                          </a:rPr>
                                          <m:t>𝑁</m:t>
                                        </m:r>
                                      </m:sup>
                                    </m:sSup>
                                  </m:den>
                                </m:f>
                                <m:r>
                                  <a:rPr lang="en-US" sz="1800" b="0" i="1" smtClean="0">
                                    <a:solidFill>
                                      <a:schemeClr val="tx1"/>
                                    </a:solidFill>
                                    <a:latin typeface="Cambria Math"/>
                                  </a:rPr>
                                  <m:t>=</m:t>
                                </m:r>
                                <m:f>
                                  <m:fPr>
                                    <m:ctrlPr>
                                      <a:rPr lang="en-US" sz="1800" b="0" i="1" smtClean="0">
                                        <a:solidFill>
                                          <a:schemeClr val="tx1"/>
                                        </a:solidFill>
                                        <a:latin typeface="Cambria Math"/>
                                      </a:rPr>
                                    </m:ctrlPr>
                                  </m:fPr>
                                  <m:num>
                                    <m:r>
                                      <a:rPr lang="en-US" sz="1800" b="0" i="1" smtClean="0">
                                        <a:solidFill>
                                          <a:schemeClr val="tx1"/>
                                        </a:solidFill>
                                        <a:latin typeface="Cambria Math"/>
                                      </a:rPr>
                                      <m:t>5</m:t>
                                    </m:r>
                                    <m:r>
                                      <a:rPr lang="en-US" sz="1800" b="0" i="1" smtClean="0">
                                        <a:solidFill>
                                          <a:schemeClr val="tx1"/>
                                        </a:solidFill>
                                        <a:latin typeface="Cambria Math"/>
                                      </a:rPr>
                                      <m:t>𝑉</m:t>
                                    </m:r>
                                  </m:num>
                                  <m:den>
                                    <m:sSup>
                                      <m:sSupPr>
                                        <m:ctrlPr>
                                          <a:rPr lang="en-US" sz="1800" b="0" i="1" smtClean="0">
                                            <a:solidFill>
                                              <a:schemeClr val="tx1"/>
                                            </a:solidFill>
                                            <a:latin typeface="Cambria Math"/>
                                          </a:rPr>
                                        </m:ctrlPr>
                                      </m:sSupPr>
                                      <m:e>
                                        <m:r>
                                          <a:rPr lang="en-US" sz="1800" b="0" i="1" smtClean="0">
                                            <a:solidFill>
                                              <a:schemeClr val="tx1"/>
                                            </a:solidFill>
                                            <a:latin typeface="Cambria Math"/>
                                          </a:rPr>
                                          <m:t>2</m:t>
                                        </m:r>
                                      </m:e>
                                      <m:sup>
                                        <m:r>
                                          <a:rPr lang="en-US" sz="1800" b="0" i="1" smtClean="0">
                                            <a:solidFill>
                                              <a:schemeClr val="tx1"/>
                                            </a:solidFill>
                                            <a:latin typeface="Cambria Math"/>
                                          </a:rPr>
                                          <m:t>16</m:t>
                                        </m:r>
                                      </m:sup>
                                    </m:sSup>
                                  </m:den>
                                </m:f>
                                <m:r>
                                  <a:rPr lang="en-US" sz="1800" b="0" i="1" smtClean="0">
                                    <a:solidFill>
                                      <a:schemeClr val="tx1"/>
                                    </a:solidFill>
                                    <a:latin typeface="Cambria Math"/>
                                  </a:rPr>
                                  <m:t>=76.29</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oMath>
                            </m:oMathPara>
                          </a14:m>
                          <a:endParaRPr lang="en-US" sz="1800" b="0" dirty="0">
                            <a:solidFill>
                              <a:schemeClr val="tx1"/>
                            </a:solidFill>
                          </a:endParaRPr>
                        </a:p>
                      </a:txBody>
                      <a:tcPr anchor="ctr"/>
                    </a:tc>
                  </a:tr>
                  <a:tr h="89286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𝑛𝑇𝑚𝑒𝑎𝑠</m:t>
                                    </m:r>
                                  </m:sub>
                                </m:sSub>
                                <m:r>
                                  <a:rPr lang="en-US" sz="1800" b="0" i="1" smtClean="0">
                                    <a:solidFill>
                                      <a:schemeClr val="tx1"/>
                                    </a:solidFill>
                                    <a:latin typeface="Cambria Math"/>
                                  </a:rPr>
                                  <m:t>=</m:t>
                                </m:r>
                                <m:sSub>
                                  <m:sSubPr>
                                    <m:ctrlPr>
                                      <a:rPr lang="en-US" sz="1800" b="0" i="1" smtClean="0">
                                        <a:solidFill>
                                          <a:schemeClr val="tx1"/>
                                        </a:solidFill>
                                        <a:latin typeface="Cambria Math"/>
                                      </a:rPr>
                                    </m:ctrlPr>
                                  </m:sSubPr>
                                  <m:e>
                                    <m:r>
                                      <a:rPr lang="en-US" sz="1800" b="0" i="1" smtClean="0">
                                        <a:solidFill>
                                          <a:schemeClr val="tx1"/>
                                        </a:solidFill>
                                        <a:latin typeface="Cambria Math"/>
                                        <a:ea typeface="Cambria Math"/>
                                      </a:rPr>
                                      <m:t>𝜎</m:t>
                                    </m:r>
                                  </m:e>
                                  <m:sub>
                                    <m:r>
                                      <a:rPr lang="en-US" sz="1800" b="0" i="1" smtClean="0">
                                        <a:solidFill>
                                          <a:schemeClr val="tx1"/>
                                        </a:solidFill>
                                        <a:latin typeface="Cambria Math"/>
                                      </a:rPr>
                                      <m:t>𝑎𝑑𝑐</m:t>
                                    </m:r>
                                  </m:sub>
                                </m:sSub>
                                <m:r>
                                  <a:rPr lang="en-US" sz="1800" b="0" i="1" smtClean="0">
                                    <a:solidFill>
                                      <a:schemeClr val="tx1"/>
                                    </a:solidFill>
                                    <a:latin typeface="Cambria Math"/>
                                    <a:ea typeface="Cambria Math"/>
                                  </a:rPr>
                                  <m:t>∙</m:t>
                                </m:r>
                                <m:r>
                                  <a:rPr lang="en-US" sz="1800" b="0" i="1" smtClean="0">
                                    <a:solidFill>
                                      <a:schemeClr val="tx1"/>
                                    </a:solidFill>
                                    <a:latin typeface="Cambria Math"/>
                                    <a:ea typeface="Cambria Math"/>
                                  </a:rPr>
                                  <m:t>𝐿𝑆𝐵</m:t>
                                </m:r>
                                <m:r>
                                  <a:rPr lang="en-US" sz="1800" b="0" i="1" smtClean="0">
                                    <a:solidFill>
                                      <a:schemeClr val="tx1"/>
                                    </a:solidFill>
                                    <a:latin typeface="Cambria Math"/>
                                    <a:ea typeface="Cambria Math"/>
                                  </a:rPr>
                                  <m:t>=1.78∙76.29</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=136</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𝑟𝑚𝑠</m:t>
                                </m:r>
                              </m:oMath>
                            </m:oMathPara>
                          </a14:m>
                          <a:endParaRPr lang="en-US" sz="1800" b="0" dirty="0">
                            <a:solidFill>
                              <a:schemeClr val="tx1"/>
                            </a:solidFill>
                          </a:endParaRPr>
                        </a:p>
                      </a:txBody>
                      <a:tcPr anchor="ctr"/>
                    </a:tc>
                  </a:tr>
                  <a:tr h="77064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𝑛𝑇𝐶𝑎𝑙𝑐</m:t>
                                  </m:r>
                                </m:sub>
                              </m:sSub>
                              <m:r>
                                <a:rPr lang="en-US" sz="1800" b="0" i="1" smtClean="0">
                                  <a:solidFill>
                                    <a:schemeClr val="tx1"/>
                                  </a:solidFill>
                                  <a:latin typeface="Cambria Math"/>
                                </a:rPr>
                                <m:t>=</m:t>
                              </m:r>
                              <m:r>
                                <a:rPr lang="en-US" sz="1800" b="0" i="1" smtClean="0">
                                  <a:solidFill>
                                    <a:schemeClr val="tx1"/>
                                  </a:solidFill>
                                  <a:latin typeface="Cambria Math"/>
                                  <a:ea typeface="Cambria Math"/>
                                </a:rPr>
                                <m:t>134</m:t>
                              </m:r>
                              <m:r>
                                <a:rPr lang="en-US" sz="1800" b="0" i="1" smtClean="0">
                                  <a:solidFill>
                                    <a:schemeClr val="tx1"/>
                                  </a:solidFill>
                                  <a:latin typeface="Cambria Math"/>
                                  <a:ea typeface="Cambria Math"/>
                                </a:rPr>
                                <m:t>𝜇</m:t>
                              </m:r>
                              <m:r>
                                <a:rPr lang="en-US" sz="1800" b="0" i="1" smtClean="0">
                                  <a:solidFill>
                                    <a:schemeClr val="tx1"/>
                                  </a:solidFill>
                                  <a:latin typeface="Cambria Math"/>
                                  <a:ea typeface="Cambria Math"/>
                                </a:rPr>
                                <m:t>𝑉</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𝑟𝑚𝑠</m:t>
                              </m:r>
                            </m:oMath>
                          </a14:m>
                          <a:r>
                            <a:rPr lang="en-US" sz="1800" b="0" dirty="0" smtClean="0">
                              <a:solidFill>
                                <a:schemeClr val="tx1"/>
                              </a:solidFill>
                            </a:rPr>
                            <a:t>  </a:t>
                          </a:r>
                          <a:r>
                            <a:rPr lang="en-US" sz="1800" b="0" i="1" dirty="0" smtClean="0">
                              <a:solidFill>
                                <a:schemeClr val="tx1"/>
                              </a:solidFill>
                            </a:rPr>
                            <a:t>from the</a:t>
                          </a:r>
                          <a:r>
                            <a:rPr lang="en-US" sz="1800" b="0" i="1" baseline="0" dirty="0" smtClean="0">
                              <a:solidFill>
                                <a:schemeClr val="tx1"/>
                              </a:solidFill>
                            </a:rPr>
                            <a:t> previous slide</a:t>
                          </a:r>
                          <a:endParaRPr lang="en-US" sz="1800" b="0" i="1" dirty="0">
                            <a:solidFill>
                              <a:schemeClr val="tx1"/>
                            </a:solidFill>
                          </a:endParaRPr>
                        </a:p>
                      </a:txBody>
                      <a:tcPr anchor="ct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845007120"/>
                  </p:ext>
                </p:extLst>
              </p:nvPr>
            </p:nvGraphicFramePr>
            <p:xfrm>
              <a:off x="8763000" y="1213555"/>
              <a:ext cx="5791200" cy="2507239"/>
            </p:xfrm>
            <a:graphic>
              <a:graphicData uri="http://schemas.openxmlformats.org/drawingml/2006/table">
                <a:tbl>
                  <a:tblPr firstRow="1" bandRow="1">
                    <a:tableStyleId>{2D5ABB26-0587-4C30-8999-92F81FD0307C}</a:tableStyleId>
                  </a:tblPr>
                  <a:tblGrid>
                    <a:gridCol w="5791200"/>
                  </a:tblGrid>
                  <a:tr h="843728">
                    <a:tc>
                      <a:txBody>
                        <a:bodyPr/>
                        <a:lstStyle/>
                        <a:p>
                          <a:endParaRPr lang="en-US"/>
                        </a:p>
                      </a:txBody>
                      <a:tcPr anchor="ctr">
                        <a:blipFill rotWithShape="1">
                          <a:blip r:embed="rId4"/>
                          <a:stretch>
                            <a:fillRect l="-105" b="-198551"/>
                          </a:stretch>
                        </a:blipFill>
                      </a:tcPr>
                    </a:tc>
                  </a:tr>
                  <a:tr h="892863">
                    <a:tc>
                      <a:txBody>
                        <a:bodyPr/>
                        <a:lstStyle/>
                        <a:p>
                          <a:endParaRPr lang="en-US"/>
                        </a:p>
                      </a:txBody>
                      <a:tcPr anchor="ctr">
                        <a:blipFill rotWithShape="1">
                          <a:blip r:embed="rId4"/>
                          <a:stretch>
                            <a:fillRect l="-105" t="-93878" b="-86395"/>
                          </a:stretch>
                        </a:blipFill>
                      </a:tcPr>
                    </a:tc>
                  </a:tr>
                  <a:tr h="770648">
                    <a:tc>
                      <a:txBody>
                        <a:bodyPr/>
                        <a:lstStyle/>
                        <a:p>
                          <a:endParaRPr lang="en-US"/>
                        </a:p>
                      </a:txBody>
                      <a:tcPr anchor="ctr">
                        <a:blipFill rotWithShape="1">
                          <a:blip r:embed="rId4"/>
                          <a:stretch>
                            <a:fillRect l="-105" t="-226190" b="-794"/>
                          </a:stretch>
                        </a:blipFill>
                      </a:tcPr>
                    </a:tc>
                  </a:tr>
                </a:tbl>
              </a:graphicData>
            </a:graphic>
          </p:graphicFrame>
        </mc:Fallback>
      </mc:AlternateContent>
      <p:sp>
        <p:nvSpPr>
          <p:cNvPr id="7" name="Rounded Rectangle 6"/>
          <p:cNvSpPr/>
          <p:nvPr/>
        </p:nvSpPr>
        <p:spPr>
          <a:xfrm>
            <a:off x="8610600" y="1143000"/>
            <a:ext cx="5638800" cy="2743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2724" t="71292" r="3408" b="7081"/>
          <a:stretch/>
        </p:blipFill>
        <p:spPr bwMode="auto">
          <a:xfrm>
            <a:off x="8763000" y="4724400"/>
            <a:ext cx="3961677"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8"/>
          <p:cNvSpPr/>
          <p:nvPr/>
        </p:nvSpPr>
        <p:spPr>
          <a:xfrm>
            <a:off x="5867400" y="5257800"/>
            <a:ext cx="2286000" cy="1143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9" idx="3"/>
          </p:cNvCxnSpPr>
          <p:nvPr/>
        </p:nvCxnSpPr>
        <p:spPr>
          <a:xfrm flipV="1">
            <a:off x="8153400" y="5657850"/>
            <a:ext cx="838199" cy="17145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0773739" y="5029200"/>
            <a:ext cx="1875462" cy="71437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2801600" y="5029200"/>
            <a:ext cx="1752600" cy="707886"/>
          </a:xfrm>
          <a:prstGeom prst="rect">
            <a:avLst/>
          </a:prstGeom>
          <a:noFill/>
        </p:spPr>
        <p:txBody>
          <a:bodyPr wrap="square" rtlCol="0">
            <a:spAutoFit/>
          </a:bodyPr>
          <a:lstStyle/>
          <a:p>
            <a:r>
              <a:rPr lang="en-US" sz="2000" b="1" dirty="0" err="1" smtClean="0">
                <a:solidFill>
                  <a:srgbClr val="FF0000"/>
                </a:solidFill>
              </a:rPr>
              <a:t>rms</a:t>
            </a:r>
            <a:r>
              <a:rPr lang="en-US" sz="2000" b="1" dirty="0" smtClean="0">
                <a:solidFill>
                  <a:srgbClr val="FF0000"/>
                </a:solidFill>
              </a:rPr>
              <a:t> noise is one sigma</a:t>
            </a:r>
            <a:endParaRPr lang="en-US" sz="2000" b="1" dirty="0">
              <a:solidFill>
                <a:srgbClr val="FF0000"/>
              </a:solidFill>
            </a:endParaRPr>
          </a:p>
        </p:txBody>
      </p:sp>
    </p:spTree>
    <p:extLst>
      <p:ext uri="{BB962C8B-B14F-4D97-AF65-F5344CB8AC3E}">
        <p14:creationId xmlns:p14="http://schemas.microsoft.com/office/powerpoint/2010/main" val="309977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Averaging to Reduce Noise</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681971589"/>
              </p:ext>
            </p:extLst>
          </p:nvPr>
        </p:nvGraphicFramePr>
        <p:xfrm>
          <a:off x="8610600" y="1082040"/>
          <a:ext cx="4800599" cy="2225040"/>
        </p:xfrm>
        <a:graphic>
          <a:graphicData uri="http://schemas.openxmlformats.org/drawingml/2006/table">
            <a:tbl>
              <a:tblPr>
                <a:tableStyleId>{2D5ABB26-0587-4C30-8999-92F81FD0307C}</a:tableStyleId>
              </a:tblPr>
              <a:tblGrid>
                <a:gridCol w="2073631"/>
                <a:gridCol w="1363484"/>
                <a:gridCol w="1363484"/>
              </a:tblGrid>
              <a:tr h="182880">
                <a:tc>
                  <a:txBody>
                    <a:bodyPr/>
                    <a:lstStyle/>
                    <a:p>
                      <a:pPr algn="l" fontAlgn="b"/>
                      <a:endParaRPr lang="en-US" sz="1800" b="1"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fontAlgn="b"/>
                      <a:r>
                        <a:rPr lang="en-US" sz="1800" b="1" i="0" u="none" strike="noStrike" dirty="0" smtClean="0">
                          <a:solidFill>
                            <a:srgbClr val="000000"/>
                          </a:solidFill>
                          <a:effectLst/>
                          <a:latin typeface="+mn-lt"/>
                        </a:rPr>
                        <a:t>Measured</a:t>
                      </a:r>
                    </a:p>
                    <a:p>
                      <a:pPr algn="ctr" fontAlgn="b"/>
                      <a:r>
                        <a:rPr lang="en-US" sz="1800" b="1" i="0" u="none" strike="noStrike" dirty="0" smtClean="0">
                          <a:solidFill>
                            <a:srgbClr val="000000"/>
                          </a:solidFill>
                          <a:effectLst/>
                          <a:latin typeface="+mn-lt"/>
                        </a:rPr>
                        <a:t>RMS codes</a:t>
                      </a:r>
                      <a:endParaRPr lang="en-US" sz="1800" b="1"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fontAlgn="b"/>
                      <a:r>
                        <a:rPr lang="en-US" sz="1800" b="1" i="0" u="none" strike="noStrike" dirty="0" smtClean="0">
                          <a:solidFill>
                            <a:srgbClr val="000000"/>
                          </a:solidFill>
                          <a:effectLst/>
                          <a:latin typeface="+mn-lt"/>
                        </a:rPr>
                        <a:t>Calculated</a:t>
                      </a:r>
                    </a:p>
                    <a:p>
                      <a:pPr algn="ctr" fontAlgn="b"/>
                      <a:r>
                        <a:rPr lang="en-US" sz="1800" b="1" i="0" u="none" strike="noStrike" dirty="0" smtClean="0">
                          <a:solidFill>
                            <a:srgbClr val="000000"/>
                          </a:solidFill>
                          <a:effectLst/>
                          <a:latin typeface="+mn-lt"/>
                        </a:rPr>
                        <a:t>RMS codes</a:t>
                      </a:r>
                      <a:endParaRPr lang="en-US" sz="1800" b="1"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182880">
                <a:tc>
                  <a:txBody>
                    <a:bodyPr/>
                    <a:lstStyle/>
                    <a:p>
                      <a:pPr algn="l" fontAlgn="b"/>
                      <a:r>
                        <a:rPr lang="en-US" sz="1800" b="0" u="none" strike="noStrike" dirty="0" smtClean="0">
                          <a:effectLst/>
                          <a:latin typeface="+mn-lt"/>
                        </a:rPr>
                        <a:t>Standard Deviation</a:t>
                      </a:r>
                      <a:r>
                        <a:rPr lang="en-US" sz="1800" b="0" u="none" strike="noStrike" baseline="0" dirty="0" smtClean="0">
                          <a:effectLst/>
                          <a:latin typeface="+mn-lt"/>
                        </a:rPr>
                        <a:t> R</a:t>
                      </a:r>
                      <a:r>
                        <a:rPr lang="en-US" sz="1800" b="0" u="none" strike="noStrike" dirty="0" smtClean="0">
                          <a:effectLst/>
                          <a:latin typeface="+mn-lt"/>
                        </a:rPr>
                        <a:t>aw Data</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u="none" strike="noStrike" dirty="0">
                          <a:effectLst/>
                          <a:latin typeface="+mn-lt"/>
                        </a:rPr>
                        <a:t>1.80</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smtClean="0">
                          <a:solidFill>
                            <a:srgbClr val="000000"/>
                          </a:solidFill>
                          <a:effectLst/>
                          <a:latin typeface="+mn-lt"/>
                        </a:rPr>
                        <a:t>na</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0">
                <a:tc>
                  <a:txBody>
                    <a:bodyPr/>
                    <a:lstStyle/>
                    <a:p>
                      <a:pPr algn="l" fontAlgn="b"/>
                      <a:r>
                        <a:rPr lang="en-US" sz="1800" b="0" u="none" strike="noStrike" dirty="0" smtClean="0">
                          <a:effectLst/>
                          <a:latin typeface="+mn-lt"/>
                        </a:rPr>
                        <a:t>Standard Deviation</a:t>
                      </a:r>
                      <a:r>
                        <a:rPr lang="en-US" sz="1800" b="0" u="none" strike="noStrike" baseline="0" dirty="0" smtClean="0">
                          <a:effectLst/>
                          <a:latin typeface="+mn-lt"/>
                        </a:rPr>
                        <a:t> 10 x Averaging</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u="none" strike="noStrike" dirty="0">
                          <a:effectLst/>
                          <a:latin typeface="+mn-lt"/>
                        </a:rPr>
                        <a:t>0.59</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mn-lt"/>
                        </a:rPr>
                        <a:t>0.57</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280">
                <a:tc>
                  <a:txBody>
                    <a:bodyPr/>
                    <a:lstStyle/>
                    <a:p>
                      <a:pPr algn="l" fontAlgn="b"/>
                      <a:r>
                        <a:rPr lang="en-US" sz="1800" b="0" u="none" strike="noStrike" dirty="0" smtClean="0">
                          <a:effectLst/>
                          <a:latin typeface="+mn-lt"/>
                        </a:rPr>
                        <a:t>Standard Deviation</a:t>
                      </a:r>
                      <a:r>
                        <a:rPr lang="en-US" sz="1800" b="0" u="none" strike="noStrike" baseline="0" dirty="0" smtClean="0">
                          <a:effectLst/>
                          <a:latin typeface="+mn-lt"/>
                        </a:rPr>
                        <a:t> 100 x Averaging</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u="none" strike="noStrike" dirty="0">
                          <a:effectLst/>
                          <a:latin typeface="+mn-lt"/>
                        </a:rPr>
                        <a:t>0.18</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mn-lt"/>
                        </a:rPr>
                        <a:t>0.18</a:t>
                      </a:r>
                      <a:endParaRPr lang="en-US" sz="1800" b="0" i="0" u="none" strike="noStrike" dirty="0">
                        <a:solidFill>
                          <a:srgbClr val="0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257771054"/>
                  </p:ext>
                </p:extLst>
              </p:nvPr>
            </p:nvGraphicFramePr>
            <p:xfrm>
              <a:off x="8077200" y="3569824"/>
              <a:ext cx="6477000" cy="3669176"/>
            </p:xfrm>
            <a:graphic>
              <a:graphicData uri="http://schemas.openxmlformats.org/drawingml/2006/table">
                <a:tbl>
                  <a:tblPr firstRow="1" bandRow="1">
                    <a:tableStyleId>{2D5ABB26-0587-4C30-8999-92F81FD0307C}</a:tableStyleId>
                  </a:tblPr>
                  <a:tblGrid>
                    <a:gridCol w="6477000"/>
                  </a:tblGrid>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m:rPr>
                                        <m:sty m:val="p"/>
                                      </m:rPr>
                                      <a:rPr lang="en-US" sz="1800" b="0" i="0" smtClean="0">
                                        <a:solidFill>
                                          <a:schemeClr val="tx1"/>
                                        </a:solidFill>
                                        <a:latin typeface="Cambria Math"/>
                                      </a:rPr>
                                      <m:t>nAvg</m:t>
                                    </m:r>
                                  </m:sub>
                                </m:sSub>
                                <m:r>
                                  <a:rPr lang="en-US" sz="1800" b="0" i="0" smtClean="0">
                                    <a:solidFill>
                                      <a:schemeClr val="tx1"/>
                                    </a:solidFill>
                                    <a:latin typeface="Cambria Math"/>
                                  </a:rPr>
                                  <m:t>=</m:t>
                                </m:r>
                                <m:f>
                                  <m:fPr>
                                    <m:ctrlPr>
                                      <a:rPr lang="en-US" sz="1800" b="0" i="1" smtClean="0">
                                        <a:solidFill>
                                          <a:schemeClr val="tx1"/>
                                        </a:solidFill>
                                        <a:latin typeface="Cambria Math"/>
                                      </a:rPr>
                                    </m:ctrlPr>
                                  </m:fPr>
                                  <m:num>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m:t>
                                        </m:r>
                                      </m:sub>
                                    </m:sSub>
                                  </m:num>
                                  <m:den>
                                    <m:rad>
                                      <m:radPr>
                                        <m:degHide m:val="on"/>
                                        <m:ctrlPr>
                                          <a:rPr lang="en-US" sz="1800" b="0" i="1" smtClean="0">
                                            <a:solidFill>
                                              <a:schemeClr val="tx1"/>
                                            </a:solidFill>
                                            <a:latin typeface="Cambria Math"/>
                                          </a:rPr>
                                        </m:ctrlPr>
                                      </m:radPr>
                                      <m:deg/>
                                      <m:e>
                                        <m:r>
                                          <a:rPr lang="en-US" sz="1800" b="0" i="1" smtClean="0">
                                            <a:solidFill>
                                              <a:schemeClr val="tx1"/>
                                            </a:solidFill>
                                            <a:latin typeface="Cambria Math"/>
                                          </a:rPr>
                                          <m:t>𝑁</m:t>
                                        </m:r>
                                      </m:e>
                                    </m:rad>
                                  </m:den>
                                </m:f>
                              </m:oMath>
                            </m:oMathPara>
                          </a14:m>
                          <a:endParaRPr lang="en-US" sz="1800" b="0" i="0" dirty="0" smtClean="0">
                            <a:solidFill>
                              <a:schemeClr val="tx1"/>
                            </a:solidFill>
                            <a:latin typeface="Cambria Math"/>
                            <a:ea typeface="Cambria Math"/>
                          </a:endParaRPr>
                        </a:p>
                      </a:txBody>
                      <a:tcPr anchor="ctr"/>
                    </a:tc>
                  </a:tr>
                  <a:tr h="892863">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1800" b="0" i="1" smtClean="0">
                                    <a:solidFill>
                                      <a:schemeClr val="tx1"/>
                                    </a:solidFill>
                                    <a:latin typeface="Cambria Math"/>
                                  </a:rPr>
                                  <m:t>𝑊h𝑒𝑟𝑒</m:t>
                                </m:r>
                                <m:r>
                                  <a:rPr lang="en-US" sz="1800" b="0" i="1" smtClean="0">
                                    <a:solidFill>
                                      <a:schemeClr val="tx1"/>
                                    </a:solidFill>
                                    <a:latin typeface="Cambria Math"/>
                                  </a:rPr>
                                  <m:t> </m:t>
                                </m:r>
                              </m:oMath>
                            </m:oMathPara>
                          </a14:m>
                          <a:endParaRPr lang="en-US" sz="1800" b="0" dirty="0" smtClean="0">
                            <a:solidFill>
                              <a:schemeClr val="tx1"/>
                            </a:solidFill>
                          </a:endParaRPr>
                        </a:p>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m:t>
                                    </m:r>
                                  </m:sub>
                                </m:sSub>
                                <m:r>
                                  <a:rPr lang="en-US" sz="1800" b="0" i="1" smtClean="0">
                                    <a:solidFill>
                                      <a:schemeClr val="tx1"/>
                                    </a:solidFill>
                                    <a:latin typeface="Cambria Math"/>
                                  </a:rPr>
                                  <m:t> </m:t>
                                </m:r>
                                <m:r>
                                  <a:rPr lang="en-US" sz="1800" b="0" i="1" smtClean="0">
                                    <a:solidFill>
                                      <a:schemeClr val="tx1"/>
                                    </a:solidFill>
                                    <a:latin typeface="Cambria Math"/>
                                  </a:rPr>
                                  <m:t>𝑖𝑠</m:t>
                                </m:r>
                                <m:r>
                                  <a:rPr lang="en-US" sz="1800" b="0" i="1" smtClean="0">
                                    <a:solidFill>
                                      <a:schemeClr val="tx1"/>
                                    </a:solidFill>
                                    <a:latin typeface="Cambria Math"/>
                                  </a:rPr>
                                  <m:t> </m:t>
                                </m:r>
                                <m:r>
                                  <a:rPr lang="en-US" sz="1800" b="0" i="1" smtClean="0">
                                    <a:solidFill>
                                      <a:schemeClr val="tx1"/>
                                    </a:solidFill>
                                    <a:latin typeface="Cambria Math"/>
                                  </a:rPr>
                                  <m:t>𝑡h𝑒</m:t>
                                </m:r>
                                <m:r>
                                  <a:rPr lang="en-US" sz="1800" b="0" i="1" smtClean="0">
                                    <a:solidFill>
                                      <a:schemeClr val="tx1"/>
                                    </a:solidFill>
                                    <a:latin typeface="Cambria Math"/>
                                  </a:rPr>
                                  <m:t> </m:t>
                                </m:r>
                                <m:r>
                                  <a:rPr lang="en-US" sz="1800" b="0" i="1" smtClean="0">
                                    <a:solidFill>
                                      <a:schemeClr val="tx1"/>
                                    </a:solidFill>
                                    <a:latin typeface="Cambria Math"/>
                                  </a:rPr>
                                  <m:t>𝑅𝑀𝑆</m:t>
                                </m:r>
                                <m:r>
                                  <a:rPr lang="en-US" sz="1800" b="0" i="1" smtClean="0">
                                    <a:solidFill>
                                      <a:schemeClr val="tx1"/>
                                    </a:solidFill>
                                    <a:latin typeface="Cambria Math"/>
                                  </a:rPr>
                                  <m:t> </m:t>
                                </m:r>
                                <m:r>
                                  <a:rPr lang="en-US" sz="1800" b="0" i="1" smtClean="0">
                                    <a:solidFill>
                                      <a:schemeClr val="tx1"/>
                                    </a:solidFill>
                                    <a:latin typeface="Cambria Math"/>
                                  </a:rPr>
                                  <m:t>𝑛𝑜𝑖𝑠𝑒</m:t>
                                </m:r>
                              </m:oMath>
                            </m:oMathPara>
                          </a14:m>
                          <a:endParaRPr lang="en-US" sz="1800" b="0" dirty="0" smtClean="0">
                            <a:solidFill>
                              <a:schemeClr val="tx1"/>
                            </a:solidFill>
                          </a:endParaRPr>
                        </a:p>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1800" b="0" i="1" smtClean="0">
                                    <a:solidFill>
                                      <a:schemeClr val="tx1"/>
                                    </a:solidFill>
                                    <a:latin typeface="Cambria Math"/>
                                  </a:rPr>
                                  <m:t>𝑁</m:t>
                                </m:r>
                                <m:r>
                                  <a:rPr lang="en-US" sz="1800" b="0" i="1" smtClean="0">
                                    <a:solidFill>
                                      <a:schemeClr val="tx1"/>
                                    </a:solidFill>
                                    <a:latin typeface="Cambria Math"/>
                                  </a:rPr>
                                  <m:t> </m:t>
                                </m:r>
                                <m:r>
                                  <a:rPr lang="en-US" sz="1800" b="0" i="1" smtClean="0">
                                    <a:solidFill>
                                      <a:schemeClr val="tx1"/>
                                    </a:solidFill>
                                    <a:latin typeface="Cambria Math"/>
                                  </a:rPr>
                                  <m:t>𝑖𝑠</m:t>
                                </m:r>
                                <m:r>
                                  <a:rPr lang="en-US" sz="1800" b="0" i="1" smtClean="0">
                                    <a:solidFill>
                                      <a:schemeClr val="tx1"/>
                                    </a:solidFill>
                                    <a:latin typeface="Cambria Math"/>
                                  </a:rPr>
                                  <m:t> </m:t>
                                </m:r>
                                <m:r>
                                  <a:rPr lang="en-US" sz="1800" b="0" i="1" smtClean="0">
                                    <a:solidFill>
                                      <a:schemeClr val="tx1"/>
                                    </a:solidFill>
                                    <a:latin typeface="Cambria Math"/>
                                  </a:rPr>
                                  <m:t>𝑡h𝑒</m:t>
                                </m:r>
                                <m:r>
                                  <a:rPr lang="en-US" sz="1800" b="0" i="1" smtClean="0">
                                    <a:solidFill>
                                      <a:schemeClr val="tx1"/>
                                    </a:solidFill>
                                    <a:latin typeface="Cambria Math"/>
                                  </a:rPr>
                                  <m:t> </m:t>
                                </m:r>
                                <m:r>
                                  <a:rPr lang="en-US" sz="1800" b="0" i="1" smtClean="0">
                                    <a:solidFill>
                                      <a:schemeClr val="tx1"/>
                                    </a:solidFill>
                                    <a:latin typeface="Cambria Math"/>
                                  </a:rPr>
                                  <m:t>𝑛𝑢𝑚𝑏𝑒𝑟</m:t>
                                </m:r>
                                <m:r>
                                  <a:rPr lang="en-US" sz="1800" b="0" i="1" smtClean="0">
                                    <a:solidFill>
                                      <a:schemeClr val="tx1"/>
                                    </a:solidFill>
                                    <a:latin typeface="Cambria Math"/>
                                  </a:rPr>
                                  <m:t> </m:t>
                                </m:r>
                                <m:r>
                                  <a:rPr lang="en-US" sz="1800" b="0" i="1" smtClean="0">
                                    <a:solidFill>
                                      <a:schemeClr val="tx1"/>
                                    </a:solidFill>
                                    <a:latin typeface="Cambria Math"/>
                                  </a:rPr>
                                  <m:t>𝑜𝑓</m:t>
                                </m:r>
                                <m:r>
                                  <a:rPr lang="en-US" sz="1800" b="0" i="1" smtClean="0">
                                    <a:solidFill>
                                      <a:schemeClr val="tx1"/>
                                    </a:solidFill>
                                    <a:latin typeface="Cambria Math"/>
                                  </a:rPr>
                                  <m:t> </m:t>
                                </m:r>
                                <m:r>
                                  <a:rPr lang="en-US" sz="1800" b="0" i="1" smtClean="0">
                                    <a:solidFill>
                                      <a:schemeClr val="tx1"/>
                                    </a:solidFill>
                                    <a:latin typeface="Cambria Math"/>
                                  </a:rPr>
                                  <m:t>𝑎𝑣𝑒𝑟𝑎𝑔𝑒𝑠</m:t>
                                </m:r>
                              </m:oMath>
                            </m:oMathPara>
                          </a14:m>
                          <a:endParaRPr lang="en-US" sz="1800" b="0" dirty="0" smtClean="0">
                            <a:solidFill>
                              <a:schemeClr val="tx1"/>
                            </a:solidFill>
                          </a:endParaRPr>
                        </a:p>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𝑛𝐴𝑣𝑔</m:t>
                                    </m:r>
                                  </m:sub>
                                </m:sSub>
                                <m:r>
                                  <a:rPr lang="en-US" sz="1800" b="0" i="1" smtClean="0">
                                    <a:solidFill>
                                      <a:schemeClr val="tx1"/>
                                    </a:solidFill>
                                    <a:latin typeface="Cambria Math"/>
                                  </a:rPr>
                                  <m:t> </m:t>
                                </m:r>
                                <m:r>
                                  <a:rPr lang="en-US" sz="1800" b="0" i="1" smtClean="0">
                                    <a:solidFill>
                                      <a:schemeClr val="tx1"/>
                                    </a:solidFill>
                                    <a:latin typeface="Cambria Math"/>
                                  </a:rPr>
                                  <m:t>𝑖𝑠</m:t>
                                </m:r>
                                <m:r>
                                  <a:rPr lang="en-US" sz="1800" b="0" i="1" smtClean="0">
                                    <a:solidFill>
                                      <a:schemeClr val="tx1"/>
                                    </a:solidFill>
                                    <a:latin typeface="Cambria Math"/>
                                  </a:rPr>
                                  <m:t> </m:t>
                                </m:r>
                                <m:r>
                                  <a:rPr lang="en-US" sz="1800" b="0" i="1" smtClean="0">
                                    <a:solidFill>
                                      <a:schemeClr val="tx1"/>
                                    </a:solidFill>
                                    <a:latin typeface="Cambria Math"/>
                                  </a:rPr>
                                  <m:t>𝑡h𝑒</m:t>
                                </m:r>
                                <m:r>
                                  <a:rPr lang="en-US" sz="1800" b="0" i="1" smtClean="0">
                                    <a:solidFill>
                                      <a:schemeClr val="tx1"/>
                                    </a:solidFill>
                                    <a:latin typeface="Cambria Math"/>
                                  </a:rPr>
                                  <m:t> </m:t>
                                </m:r>
                                <m:r>
                                  <a:rPr lang="en-US" sz="1800" b="0" i="1" smtClean="0">
                                    <a:solidFill>
                                      <a:schemeClr val="tx1"/>
                                    </a:solidFill>
                                    <a:latin typeface="Cambria Math"/>
                                  </a:rPr>
                                  <m:t>𝑅𝑀𝑆</m:t>
                                </m:r>
                                <m:r>
                                  <a:rPr lang="en-US" sz="1800" b="0" i="1" smtClean="0">
                                    <a:solidFill>
                                      <a:schemeClr val="tx1"/>
                                    </a:solidFill>
                                    <a:latin typeface="Cambria Math"/>
                                  </a:rPr>
                                  <m:t> </m:t>
                                </m:r>
                                <m:r>
                                  <a:rPr lang="en-US" sz="1800" b="0" i="1" smtClean="0">
                                    <a:solidFill>
                                      <a:schemeClr val="tx1"/>
                                    </a:solidFill>
                                    <a:latin typeface="Cambria Math"/>
                                  </a:rPr>
                                  <m:t>𝑛𝑜𝑖𝑠𝑒</m:t>
                                </m:r>
                                <m:r>
                                  <a:rPr lang="en-US" sz="1800" b="0" i="1" smtClean="0">
                                    <a:solidFill>
                                      <a:schemeClr val="tx1"/>
                                    </a:solidFill>
                                    <a:latin typeface="Cambria Math"/>
                                  </a:rPr>
                                  <m:t> </m:t>
                                </m:r>
                                <m:r>
                                  <a:rPr lang="en-US" sz="1800" b="0" i="1" smtClean="0">
                                    <a:solidFill>
                                      <a:schemeClr val="tx1"/>
                                    </a:solidFill>
                                    <a:latin typeface="Cambria Math"/>
                                  </a:rPr>
                                  <m:t>𝑎𝑓𝑡𝑒𝑟</m:t>
                                </m:r>
                                <m:r>
                                  <a:rPr lang="en-US" sz="1800" b="0" i="1" smtClean="0">
                                    <a:solidFill>
                                      <a:schemeClr val="tx1"/>
                                    </a:solidFill>
                                    <a:latin typeface="Cambria Math"/>
                                  </a:rPr>
                                  <m:t> </m:t>
                                </m:r>
                                <m:r>
                                  <a:rPr lang="en-US" sz="1800" b="0" i="1" smtClean="0">
                                    <a:solidFill>
                                      <a:schemeClr val="tx1"/>
                                    </a:solidFill>
                                    <a:latin typeface="Cambria Math"/>
                                  </a:rPr>
                                  <m:t>𝑎𝑣𝑒𝑟𝑎𝑔𝑖𝑛𝑔</m:t>
                                </m:r>
                              </m:oMath>
                            </m:oMathPara>
                          </a14:m>
                          <a:endParaRPr lang="en-US" sz="1800" b="0" dirty="0">
                            <a:solidFill>
                              <a:schemeClr val="tx1"/>
                            </a:solidFill>
                          </a:endParaRPr>
                        </a:p>
                      </a:txBody>
                      <a:tcPr anchor="ctr"/>
                    </a:tc>
                  </a:tr>
                  <a:tr h="77064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m:rPr>
                                        <m:sty m:val="p"/>
                                      </m:rPr>
                                      <a:rPr lang="en-US" sz="1800" b="0" i="0" smtClean="0">
                                        <a:solidFill>
                                          <a:schemeClr val="tx1"/>
                                        </a:solidFill>
                                        <a:latin typeface="Cambria Math"/>
                                      </a:rPr>
                                      <m:t>nAvg</m:t>
                                    </m:r>
                                  </m:sub>
                                </m:sSub>
                                <m:r>
                                  <a:rPr lang="en-US" sz="1800" b="0" i="0" smtClean="0">
                                    <a:solidFill>
                                      <a:schemeClr val="tx1"/>
                                    </a:solidFill>
                                    <a:latin typeface="Cambria Math"/>
                                  </a:rPr>
                                  <m:t>=</m:t>
                                </m:r>
                                <m:f>
                                  <m:fPr>
                                    <m:ctrlPr>
                                      <a:rPr lang="en-US" sz="1800" b="0" i="1" smtClean="0">
                                        <a:solidFill>
                                          <a:schemeClr val="tx1"/>
                                        </a:solidFill>
                                        <a:latin typeface="Cambria Math"/>
                                      </a:rPr>
                                    </m:ctrlPr>
                                  </m:fPr>
                                  <m:num>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m:t>
                                        </m:r>
                                      </m:sub>
                                    </m:sSub>
                                  </m:num>
                                  <m:den>
                                    <m:rad>
                                      <m:radPr>
                                        <m:degHide m:val="on"/>
                                        <m:ctrlPr>
                                          <a:rPr lang="en-US" sz="1800" b="0" i="1" smtClean="0">
                                            <a:solidFill>
                                              <a:schemeClr val="tx1"/>
                                            </a:solidFill>
                                            <a:latin typeface="Cambria Math"/>
                                          </a:rPr>
                                        </m:ctrlPr>
                                      </m:radPr>
                                      <m:deg/>
                                      <m:e>
                                        <m:r>
                                          <a:rPr lang="en-US" sz="1800" b="0" i="1" smtClean="0">
                                            <a:solidFill>
                                              <a:schemeClr val="tx1"/>
                                            </a:solidFill>
                                            <a:latin typeface="Cambria Math"/>
                                          </a:rPr>
                                          <m:t>𝑁</m:t>
                                        </m:r>
                                      </m:e>
                                    </m:rad>
                                  </m:den>
                                </m:f>
                                <m:r>
                                  <a:rPr lang="en-US" sz="1800" b="0" i="0" smtClean="0">
                                    <a:solidFill>
                                      <a:schemeClr val="tx1"/>
                                    </a:solidFill>
                                    <a:latin typeface="Cambria Math"/>
                                  </a:rPr>
                                  <m:t>=</m:t>
                                </m:r>
                                <m:f>
                                  <m:fPr>
                                    <m:ctrlPr>
                                      <a:rPr lang="en-US" sz="1800" b="0" i="1" smtClean="0">
                                        <a:solidFill>
                                          <a:schemeClr val="tx1"/>
                                        </a:solidFill>
                                        <a:latin typeface="Cambria Math"/>
                                      </a:rPr>
                                    </m:ctrlPr>
                                  </m:fPr>
                                  <m:num>
                                    <m:r>
                                      <a:rPr lang="en-US" sz="1800" b="0" i="1" smtClean="0">
                                        <a:solidFill>
                                          <a:schemeClr val="tx1"/>
                                        </a:solidFill>
                                        <a:latin typeface="Cambria Math"/>
                                      </a:rPr>
                                      <m:t>1.8</m:t>
                                    </m:r>
                                    <m:r>
                                      <a:rPr lang="en-US" sz="1800" b="0" i="1" smtClean="0">
                                        <a:solidFill>
                                          <a:schemeClr val="tx1"/>
                                        </a:solidFill>
                                        <a:latin typeface="Cambria Math"/>
                                        <a:ea typeface="Cambria Math"/>
                                      </a:rPr>
                                      <m:t> </m:t>
                                    </m:r>
                                    <m:r>
                                      <a:rPr lang="en-US" sz="1800" b="0" i="1" smtClean="0">
                                        <a:solidFill>
                                          <a:schemeClr val="tx1"/>
                                        </a:solidFill>
                                        <a:latin typeface="Cambria Math"/>
                                        <a:ea typeface="Cambria Math"/>
                                      </a:rPr>
                                      <m:t>𝑐𝑜𝑑𝑒𝑠</m:t>
                                    </m:r>
                                  </m:num>
                                  <m:den>
                                    <m:rad>
                                      <m:radPr>
                                        <m:degHide m:val="on"/>
                                        <m:ctrlPr>
                                          <a:rPr lang="en-US" sz="1800" b="0" i="1" smtClean="0">
                                            <a:solidFill>
                                              <a:schemeClr val="tx1"/>
                                            </a:solidFill>
                                            <a:latin typeface="Cambria Math"/>
                                          </a:rPr>
                                        </m:ctrlPr>
                                      </m:radPr>
                                      <m:deg/>
                                      <m:e>
                                        <m:r>
                                          <a:rPr lang="en-US" sz="1800" b="0" i="1" smtClean="0">
                                            <a:solidFill>
                                              <a:schemeClr val="tx1"/>
                                            </a:solidFill>
                                            <a:latin typeface="Cambria Math"/>
                                          </a:rPr>
                                          <m:t>10</m:t>
                                        </m:r>
                                      </m:e>
                                    </m:rad>
                                  </m:den>
                                </m:f>
                                <m:r>
                                  <a:rPr lang="en-US" sz="1800" b="0" i="0" smtClean="0">
                                    <a:solidFill>
                                      <a:schemeClr val="tx1"/>
                                    </a:solidFill>
                                    <a:latin typeface="Cambria Math"/>
                                  </a:rPr>
                                  <m:t>=</m:t>
                                </m:r>
                                <m:r>
                                  <a:rPr lang="en-US" sz="1800" b="0" i="1" smtClean="0">
                                    <a:solidFill>
                                      <a:schemeClr val="tx1"/>
                                    </a:solidFill>
                                    <a:latin typeface="Cambria Math"/>
                                  </a:rPr>
                                  <m:t>0.57 </m:t>
                                </m:r>
                                <m:r>
                                  <a:rPr lang="en-US" sz="1800" b="0" i="1" smtClean="0">
                                    <a:solidFill>
                                      <a:schemeClr val="tx1"/>
                                    </a:solidFill>
                                    <a:latin typeface="Cambria Math"/>
                                  </a:rPr>
                                  <m:t>𝑐𝑜𝑑𝑒𝑠</m:t>
                                </m:r>
                              </m:oMath>
                            </m:oMathPara>
                          </a14:m>
                          <a:endParaRPr lang="en-US" sz="1800" b="0" dirty="0">
                            <a:solidFill>
                              <a:schemeClr val="tx1"/>
                            </a:solidFill>
                          </a:endParaRPr>
                        </a:p>
                      </a:txBody>
                      <a:tcPr anchor="ctr"/>
                    </a:tc>
                  </a:tr>
                  <a:tr h="84372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sz="1800" b="0" i="1" smtClean="0">
                                        <a:solidFill>
                                          <a:schemeClr val="tx1"/>
                                        </a:solidFill>
                                        <a:latin typeface="Cambria Math"/>
                                      </a:rPr>
                                    </m:ctrlPr>
                                  </m:sSubPr>
                                  <m:e>
                                    <m:r>
                                      <a:rPr lang="en-US" sz="1800" b="0" i="1" smtClean="0">
                                        <a:solidFill>
                                          <a:schemeClr val="tx1"/>
                                        </a:solidFill>
                                        <a:latin typeface="Cambria Math"/>
                                      </a:rPr>
                                      <m:t>𝑆𝑁𝑅</m:t>
                                    </m:r>
                                  </m:e>
                                  <m:sub>
                                    <m:r>
                                      <a:rPr lang="en-US" sz="1800" b="0" i="1" smtClean="0">
                                        <a:solidFill>
                                          <a:schemeClr val="tx1"/>
                                        </a:solidFill>
                                        <a:latin typeface="Cambria Math"/>
                                      </a:rPr>
                                      <m:t>𝑎𝑣𝑔</m:t>
                                    </m:r>
                                  </m:sub>
                                </m:sSub>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a:rPr lang="en-US" sz="1800" b="0" i="1" smtClean="0">
                                                <a:solidFill>
                                                  <a:schemeClr val="tx1"/>
                                                </a:solidFill>
                                                <a:latin typeface="Cambria Math"/>
                                              </a:rPr>
                                              <m:t>𝑠</m:t>
                                            </m:r>
                                          </m:sub>
                                        </m:sSub>
                                      </m:num>
                                      <m:den>
                                        <m:f>
                                          <m:fPr>
                                            <m:type m:val="lin"/>
                                            <m:ctrlPr>
                                              <a:rPr lang="en-US" sz="1800" b="0" i="1" smtClean="0">
                                                <a:solidFill>
                                                  <a:schemeClr val="tx1"/>
                                                </a:solidFill>
                                                <a:latin typeface="Cambria Math"/>
                                              </a:rPr>
                                            </m:ctrlPr>
                                          </m:fPr>
                                          <m:num>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m:t>
                                                </m:r>
                                              </m:sub>
                                            </m:sSub>
                                          </m:num>
                                          <m:den>
                                            <m:rad>
                                              <m:radPr>
                                                <m:degHide m:val="on"/>
                                                <m:ctrlPr>
                                                  <a:rPr lang="en-US" sz="1800" b="0" i="1" smtClean="0">
                                                    <a:solidFill>
                                                      <a:schemeClr val="tx1"/>
                                                    </a:solidFill>
                                                    <a:latin typeface="Cambria Math"/>
                                                  </a:rPr>
                                                </m:ctrlPr>
                                              </m:radPr>
                                              <m:deg/>
                                              <m:e>
                                                <m:r>
                                                  <a:rPr lang="en-US" sz="1800" b="0" i="1" smtClean="0">
                                                    <a:solidFill>
                                                      <a:schemeClr val="tx1"/>
                                                    </a:solidFill>
                                                    <a:latin typeface="Cambria Math"/>
                                                  </a:rPr>
                                                  <m:t>𝑁</m:t>
                                                </m:r>
                                              </m:e>
                                            </m:rad>
                                          </m:den>
                                        </m:f>
                                      </m:den>
                                    </m:f>
                                  </m:e>
                                </m:d>
                                <m:r>
                                  <a:rPr lang="en-US" sz="1800" b="0" i="1" smtClean="0">
                                    <a:solidFill>
                                      <a:schemeClr val="tx1"/>
                                    </a:solidFill>
                                    <a:latin typeface="Cambria Math"/>
                                    <a:ea typeface="Cambria Math"/>
                                  </a:rPr>
                                  <m:t>=</m:t>
                                </m:r>
                                <m:r>
                                  <a:rPr lang="en-US" sz="1800" b="0" i="1" smtClean="0">
                                    <a:solidFill>
                                      <a:schemeClr val="tx1"/>
                                    </a:solidFill>
                                    <a:latin typeface="Cambria Math"/>
                                  </a:rPr>
                                  <m:t>20∙</m:t>
                                </m:r>
                                <m:r>
                                  <m:rPr>
                                    <m:sty m:val="p"/>
                                  </m:rPr>
                                  <a:rPr lang="en-US" sz="1800" b="0" i="0" smtClean="0">
                                    <a:solidFill>
                                      <a:schemeClr val="tx1"/>
                                    </a:solidFill>
                                    <a:latin typeface="Cambria Math"/>
                                    <a:ea typeface="Cambria Math"/>
                                  </a:rPr>
                                  <m:t>log</m:t>
                                </m:r>
                                <m:d>
                                  <m:dPr>
                                    <m:ctrlPr>
                                      <a:rPr lang="en-US" sz="1800" b="0" i="1" smtClean="0">
                                        <a:solidFill>
                                          <a:schemeClr val="tx1"/>
                                        </a:solidFill>
                                        <a:latin typeface="Cambria Math"/>
                                        <a:ea typeface="Cambria Math"/>
                                      </a:rPr>
                                    </m:ctrlPr>
                                  </m:dPr>
                                  <m:e>
                                    <m:f>
                                      <m:fPr>
                                        <m:ctrlPr>
                                          <a:rPr lang="en-US" sz="1800" b="0" i="1" smtClean="0">
                                            <a:solidFill>
                                              <a:schemeClr val="tx1"/>
                                            </a:solidFill>
                                            <a:latin typeface="Cambria Math"/>
                                            <a:ea typeface="Cambria Math"/>
                                          </a:rPr>
                                        </m:ctrlPr>
                                      </m:fPr>
                                      <m:num>
                                        <m:sSub>
                                          <m:sSubPr>
                                            <m:ctrlPr>
                                              <a:rPr lang="en-US" sz="1800" b="0" i="1" smtClean="0">
                                                <a:solidFill>
                                                  <a:schemeClr val="tx1"/>
                                                </a:solidFill>
                                                <a:latin typeface="Cambria Math"/>
                                              </a:rPr>
                                            </m:ctrlPr>
                                          </m:sSubPr>
                                          <m:e>
                                            <m:r>
                                              <m:rPr>
                                                <m:sty m:val="p"/>
                                              </m:rPr>
                                              <a:rPr lang="en-US" sz="1800" b="0" i="0" smtClean="0">
                                                <a:solidFill>
                                                  <a:schemeClr val="tx1"/>
                                                </a:solidFill>
                                                <a:latin typeface="Cambria Math"/>
                                              </a:rPr>
                                              <m:t>V</m:t>
                                            </m:r>
                                          </m:e>
                                          <m:sub>
                                            <m:r>
                                              <a:rPr lang="en-US" sz="1800" b="0" i="1" smtClean="0">
                                                <a:solidFill>
                                                  <a:schemeClr val="tx1"/>
                                                </a:solidFill>
                                                <a:latin typeface="Cambria Math"/>
                                              </a:rPr>
                                              <m:t>𝑠</m:t>
                                            </m:r>
                                          </m:sub>
                                        </m:sSub>
                                      </m:num>
                                      <m:den>
                                        <m:sSub>
                                          <m:sSubPr>
                                            <m:ctrlPr>
                                              <a:rPr lang="en-US" sz="1800" b="0" i="1" smtClean="0">
                                                <a:solidFill>
                                                  <a:schemeClr val="tx1"/>
                                                </a:solidFill>
                                                <a:latin typeface="Cambria Math"/>
                                              </a:rPr>
                                            </m:ctrlPr>
                                          </m:sSubPr>
                                          <m:e>
                                            <m:r>
                                              <a:rPr lang="en-US" sz="1800" b="0" i="1" smtClean="0">
                                                <a:solidFill>
                                                  <a:schemeClr val="tx1"/>
                                                </a:solidFill>
                                                <a:latin typeface="Cambria Math"/>
                                              </a:rPr>
                                              <m:t>𝑉</m:t>
                                            </m:r>
                                          </m:e>
                                          <m:sub>
                                            <m:r>
                                              <a:rPr lang="en-US" sz="1800" b="0" i="1" smtClean="0">
                                                <a:solidFill>
                                                  <a:schemeClr val="tx1"/>
                                                </a:solidFill>
                                                <a:latin typeface="Cambria Math"/>
                                              </a:rPr>
                                              <m:t>𝑛</m:t>
                                            </m:r>
                                          </m:sub>
                                        </m:sSub>
                                      </m:den>
                                    </m:f>
                                  </m:e>
                                </m:d>
                                <m:r>
                                  <a:rPr lang="en-US" sz="1800" b="0" i="1" dirty="0" smtClean="0">
                                    <a:solidFill>
                                      <a:schemeClr val="tx1"/>
                                    </a:solidFill>
                                    <a:latin typeface="Cambria Math"/>
                                  </a:rPr>
                                  <m:t>+10</m:t>
                                </m:r>
                                <m:r>
                                  <a:rPr lang="en-US" sz="1800" b="0" i="1" dirty="0" smtClean="0">
                                    <a:solidFill>
                                      <a:schemeClr val="tx1"/>
                                    </a:solidFill>
                                    <a:latin typeface="Cambria Math"/>
                                    <a:ea typeface="Cambria Math"/>
                                  </a:rPr>
                                  <m:t>∙</m:t>
                                </m:r>
                                <m:r>
                                  <m:rPr>
                                    <m:sty m:val="p"/>
                                  </m:rPr>
                                  <a:rPr lang="en-US" sz="1800" b="0" i="0" dirty="0" smtClean="0">
                                    <a:solidFill>
                                      <a:schemeClr val="tx1"/>
                                    </a:solidFill>
                                    <a:latin typeface="Cambria Math"/>
                                    <a:ea typeface="Cambria Math"/>
                                  </a:rPr>
                                  <m:t>log</m:t>
                                </m:r>
                                <m:r>
                                  <a:rPr lang="en-US" sz="1800" b="0" i="1" dirty="0" smtClean="0">
                                    <a:solidFill>
                                      <a:schemeClr val="tx1"/>
                                    </a:solidFill>
                                    <a:latin typeface="Cambria Math"/>
                                    <a:ea typeface="Cambria Math"/>
                                  </a:rPr>
                                  <m:t>⁡(</m:t>
                                </m:r>
                                <m:r>
                                  <a:rPr lang="en-US" sz="1800" b="0" i="1" dirty="0" smtClean="0">
                                    <a:solidFill>
                                      <a:schemeClr val="tx1"/>
                                    </a:solidFill>
                                    <a:latin typeface="Cambria Math"/>
                                    <a:ea typeface="Cambria Math"/>
                                  </a:rPr>
                                  <m:t>𝑁</m:t>
                                </m:r>
                                <m:r>
                                  <a:rPr lang="en-US" sz="1800" b="0" i="1" dirty="0" smtClean="0">
                                    <a:solidFill>
                                      <a:schemeClr val="tx1"/>
                                    </a:solidFill>
                                    <a:latin typeface="Cambria Math"/>
                                    <a:ea typeface="Cambria Math"/>
                                  </a:rPr>
                                  <m:t>)⁡</m:t>
                                </m:r>
                              </m:oMath>
                            </m:oMathPara>
                          </a14:m>
                          <a:endParaRPr lang="en-US" sz="1800" b="0" dirty="0">
                            <a:solidFill>
                              <a:schemeClr val="tx1"/>
                            </a:solidFill>
                          </a:endParaRPr>
                        </a:p>
                      </a:txBody>
                      <a:tcPr anchor="ctr"/>
                    </a:tc>
                  </a:tr>
                </a:tbl>
              </a:graphicData>
            </a:graphic>
          </p:graphicFrame>
        </mc:Choice>
        <mc:Fallback xmlns="">
          <p:graphicFrame>
            <p:nvGraphicFramePr>
              <p:cNvPr id="10" name="Table 9"/>
              <p:cNvGraphicFramePr>
                <a:graphicFrameLocks noGrp="1"/>
              </p:cNvGraphicFramePr>
              <p:nvPr>
                <p:extLst>
                  <p:ext uri="{D42A27DB-BD31-4B8C-83A1-F6EECF244321}">
                    <p14:modId xmlns:a14="http://schemas.microsoft.com/office/drawing/2010/main" xmlns="" xmlns:p14="http://schemas.microsoft.com/office/powerpoint/2010/main" val="257771054"/>
                  </p:ext>
                </p:extLst>
              </p:nvPr>
            </p:nvGraphicFramePr>
            <p:xfrm>
              <a:off x="8077200" y="3569824"/>
              <a:ext cx="6477000" cy="3669176"/>
            </p:xfrm>
            <a:graphic>
              <a:graphicData uri="http://schemas.openxmlformats.org/drawingml/2006/table">
                <a:tbl>
                  <a:tblPr firstRow="1" bandRow="1">
                    <a:tableStyleId>{2D5ABB26-0587-4C30-8999-92F81FD0307C}</a:tableStyleId>
                  </a:tblPr>
                  <a:tblGrid>
                    <a:gridCol w="6477000"/>
                  </a:tblGrid>
                  <a:tr h="843728">
                    <a:tc>
                      <a:txBody>
                        <a:bodyPr/>
                        <a:lstStyle/>
                        <a:p>
                          <a:endParaRPr lang="en-US"/>
                        </a:p>
                      </a:txBody>
                      <a:tcPr anchor="ctr">
                        <a:blipFill rotWithShape="1">
                          <a:blip r:embed="rId3"/>
                          <a:stretch>
                            <a:fillRect t="-725" b="-336232"/>
                          </a:stretch>
                        </a:blipFill>
                      </a:tcPr>
                    </a:tc>
                  </a:tr>
                  <a:tr h="1211072">
                    <a:tc>
                      <a:txBody>
                        <a:bodyPr/>
                        <a:lstStyle/>
                        <a:p>
                          <a:endParaRPr lang="en-US"/>
                        </a:p>
                      </a:txBody>
                      <a:tcPr anchor="ctr">
                        <a:blipFill rotWithShape="1">
                          <a:blip r:embed="rId3"/>
                          <a:stretch>
                            <a:fillRect t="-69849" b="-133166"/>
                          </a:stretch>
                        </a:blipFill>
                      </a:tcPr>
                    </a:tc>
                  </a:tr>
                  <a:tr h="770648">
                    <a:tc>
                      <a:txBody>
                        <a:bodyPr/>
                        <a:lstStyle/>
                        <a:p>
                          <a:endParaRPr lang="en-US"/>
                        </a:p>
                      </a:txBody>
                      <a:tcPr anchor="ctr">
                        <a:blipFill rotWithShape="1">
                          <a:blip r:embed="rId3"/>
                          <a:stretch>
                            <a:fillRect t="-266142" b="-108661"/>
                          </a:stretch>
                        </a:blipFill>
                      </a:tcPr>
                    </a:tc>
                  </a:tr>
                  <a:tr h="843728">
                    <a:tc>
                      <a:txBody>
                        <a:bodyPr/>
                        <a:lstStyle/>
                        <a:p>
                          <a:endParaRPr lang="en-US"/>
                        </a:p>
                      </a:txBody>
                      <a:tcPr anchor="ctr">
                        <a:blipFill rotWithShape="1">
                          <a:blip r:embed="rId3"/>
                          <a:stretch>
                            <a:fillRect t="-336957"/>
                          </a:stretch>
                        </a:blipFill>
                      </a:tcPr>
                    </a:tc>
                  </a:tr>
                </a:tbl>
              </a:graphicData>
            </a:graphic>
          </p:graphicFrame>
        </mc:Fallback>
      </mc:AlternateContent>
      <p:sp>
        <p:nvSpPr>
          <p:cNvPr id="11" name="Rounded Rectangle 10"/>
          <p:cNvSpPr/>
          <p:nvPr/>
        </p:nvSpPr>
        <p:spPr>
          <a:xfrm>
            <a:off x="7696200" y="3505200"/>
            <a:ext cx="6629400" cy="3733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8534400" y="710595"/>
            <a:ext cx="5257800" cy="400110"/>
          </a:xfrm>
          <a:prstGeom prst="rect">
            <a:avLst/>
          </a:prstGeom>
          <a:noFill/>
        </p:spPr>
        <p:txBody>
          <a:bodyPr wrap="square" rtlCol="0">
            <a:spAutoFit/>
          </a:bodyPr>
          <a:lstStyle/>
          <a:p>
            <a:r>
              <a:rPr lang="en-US" sz="2000" b="1" dirty="0" smtClean="0"/>
              <a:t>Measured vs. Calculated Averaging</a:t>
            </a:r>
            <a:endParaRPr lang="en-US" sz="2000" b="1" dirty="0"/>
          </a:p>
        </p:txBody>
      </p:sp>
      <p:pic>
        <p:nvPicPr>
          <p:cNvPr id="348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905000"/>
            <a:ext cx="7307049"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8129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9</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1ED3A77-EC22-42A8-B9FA-65E2D1E14490}">
  <ds:schemaRef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0127B2B6-3BB8-45EC-A268-0B46DBCC2C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24665</TotalTime>
  <Words>1997</Words>
  <Application>Microsoft Office PowerPoint</Application>
  <PresentationFormat>Custom</PresentationFormat>
  <Paragraphs>90</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FinalPowerpoint</vt:lpstr>
      <vt:lpstr>Visio</vt:lpstr>
      <vt:lpstr>Calculating the total noise for ADC systems TIPL 4204  TI Precision Labs – ADCs</vt:lpstr>
      <vt:lpstr>SNR of Amplifier + ADC: General Equations</vt:lpstr>
      <vt:lpstr>Find the REF6050 Noise</vt:lpstr>
      <vt:lpstr>Simulating Amplifier Noise</vt:lpstr>
      <vt:lpstr>SNR of Amplifier + ADC: Example Calculation</vt:lpstr>
      <vt:lpstr>Signal Chain Noise: Analog Engineer’s Calculator</vt:lpstr>
      <vt:lpstr>SNR of Amplifier + ADC: Measured Result</vt:lpstr>
      <vt:lpstr>Averaging to Reduce Noise</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648</cp:revision>
  <cp:lastPrinted>2016-09-19T19:37:47Z</cp:lastPrinted>
  <dcterms:created xsi:type="dcterms:W3CDTF">2014-01-16T17:03:53Z</dcterms:created>
  <dcterms:modified xsi:type="dcterms:W3CDTF">2017-06-09T21:47:07Z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